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6"/>
    <p:sldMasterId id="214748371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</p:sldIdLst>
  <p:sldSz cy="5143500" cx="9144000"/>
  <p:notesSz cx="6858000" cy="9144000"/>
  <p:embeddedFontLst>
    <p:embeddedFont>
      <p:font typeface="Montserrat"/>
      <p:regular r:id="rId95"/>
      <p:bold r:id="rId96"/>
      <p:italic r:id="rId97"/>
      <p:boldItalic r:id="rId98"/>
    </p:embeddedFont>
    <p:embeddedFont>
      <p:font typeface="Kulim Park"/>
      <p:regular r:id="rId99"/>
      <p:bold r:id="rId100"/>
      <p:italic r:id="rId101"/>
      <p:boldItalic r:id="rId102"/>
    </p:embeddedFont>
    <p:embeddedFont>
      <p:font typeface="Manrope"/>
      <p:regular r:id="rId103"/>
      <p:bold r:id="rId104"/>
    </p:embeddedFont>
    <p:embeddedFont>
      <p:font typeface="PT Sans"/>
      <p:regular r:id="rId105"/>
      <p:bold r:id="rId106"/>
      <p:italic r:id="rId107"/>
      <p:boldItalic r:id="rId108"/>
    </p:embeddedFont>
    <p:embeddedFont>
      <p:font typeface="Kulim Park SemiBold"/>
      <p:regular r:id="rId109"/>
      <p:bold r:id="rId110"/>
      <p:italic r:id="rId111"/>
      <p:boldItalic r:id="rId112"/>
    </p:embeddedFont>
    <p:embeddedFont>
      <p:font typeface="Nunito Sans"/>
      <p:regular r:id="rId113"/>
      <p:bold r:id="rId114"/>
      <p:italic r:id="rId115"/>
      <p:boldItalic r:id="rId116"/>
    </p:embeddedFont>
    <p:embeddedFont>
      <p:font typeface="Open Sans"/>
      <p:regular r:id="rId117"/>
      <p:bold r:id="rId118"/>
      <p:italic r:id="rId119"/>
      <p:boldItalic r:id="rId120"/>
    </p:embeddedFont>
    <p:embeddedFont>
      <p:font typeface="Space Grotesk"/>
      <p:regular r:id="rId121"/>
      <p:bold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9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Leo Shr"/>
  <p:cmAuthor clrIdx="1" id="1" initials="" lastIdx="3" name="林芝萱 Boa L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6F9534-AB28-488D-B438-74359EF18762}">
  <a:tblStyle styleId="{DF6F9534-AB28-488D-B438-74359EF187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BF87151-8529-47FC-8DE5-7DFCAF54CAC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A379817-27D9-4EB3-88A9-224A7E5D40E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7420FA5-C1F4-45F9-ACEC-53F60F358D04}" styleName="Table_3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PTSans-italic.fntdata"/><Relationship Id="rId106" Type="http://schemas.openxmlformats.org/officeDocument/2006/relationships/font" Target="fonts/PTSans-bold.fntdata"/><Relationship Id="rId105" Type="http://schemas.openxmlformats.org/officeDocument/2006/relationships/font" Target="fonts/PTSans-regular.fntdata"/><Relationship Id="rId104" Type="http://schemas.openxmlformats.org/officeDocument/2006/relationships/font" Target="fonts/Manrope-bold.fntdata"/><Relationship Id="rId109" Type="http://schemas.openxmlformats.org/officeDocument/2006/relationships/font" Target="fonts/KulimParkSemiBold-regular.fntdata"/><Relationship Id="rId108" Type="http://schemas.openxmlformats.org/officeDocument/2006/relationships/font" Target="fonts/PTSans-boldItalic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Manrope-regular.fntdata"/><Relationship Id="rId102" Type="http://schemas.openxmlformats.org/officeDocument/2006/relationships/font" Target="fonts/KulimPark-boldItalic.fntdata"/><Relationship Id="rId101" Type="http://schemas.openxmlformats.org/officeDocument/2006/relationships/font" Target="fonts/KulimPark-italic.fntdata"/><Relationship Id="rId100" Type="http://schemas.openxmlformats.org/officeDocument/2006/relationships/font" Target="fonts/KulimPark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121" Type="http://schemas.openxmlformats.org/officeDocument/2006/relationships/font" Target="fonts/SpaceGrotesk-regular.fntdata"/><Relationship Id="rId25" Type="http://schemas.openxmlformats.org/officeDocument/2006/relationships/slide" Target="slides/slide17.xml"/><Relationship Id="rId120" Type="http://schemas.openxmlformats.org/officeDocument/2006/relationships/font" Target="fonts/OpenSans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22" Type="http://schemas.openxmlformats.org/officeDocument/2006/relationships/font" Target="fonts/SpaceGrotesk-bold.fntdata"/><Relationship Id="rId95" Type="http://schemas.openxmlformats.org/officeDocument/2006/relationships/font" Target="fonts/Montserrat-regular.fntdata"/><Relationship Id="rId94" Type="http://schemas.openxmlformats.org/officeDocument/2006/relationships/slide" Target="slides/slide86.xml"/><Relationship Id="rId97" Type="http://schemas.openxmlformats.org/officeDocument/2006/relationships/font" Target="fonts/Montserrat-italic.fntdata"/><Relationship Id="rId96" Type="http://schemas.openxmlformats.org/officeDocument/2006/relationships/font" Target="fonts/Montserrat-bold.fntdata"/><Relationship Id="rId11" Type="http://schemas.openxmlformats.org/officeDocument/2006/relationships/slide" Target="slides/slide3.xml"/><Relationship Id="rId99" Type="http://schemas.openxmlformats.org/officeDocument/2006/relationships/font" Target="fonts/KulimPark-regular.fntdata"/><Relationship Id="rId10" Type="http://schemas.openxmlformats.org/officeDocument/2006/relationships/slide" Target="slides/slide2.xml"/><Relationship Id="rId98" Type="http://schemas.openxmlformats.org/officeDocument/2006/relationships/font" Target="fonts/Montserrat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font" Target="fonts/OpenSans-bold.fntdata"/><Relationship Id="rId117" Type="http://schemas.openxmlformats.org/officeDocument/2006/relationships/font" Target="fonts/OpenSans-regular.fntdata"/><Relationship Id="rId116" Type="http://schemas.openxmlformats.org/officeDocument/2006/relationships/font" Target="fonts/NunitoSans-boldItalic.fntdata"/><Relationship Id="rId115" Type="http://schemas.openxmlformats.org/officeDocument/2006/relationships/font" Target="fonts/NunitoSans-italic.fntdata"/><Relationship Id="rId119" Type="http://schemas.openxmlformats.org/officeDocument/2006/relationships/font" Target="fonts/OpenSans-italic.fntdata"/><Relationship Id="rId15" Type="http://schemas.openxmlformats.org/officeDocument/2006/relationships/slide" Target="slides/slide7.xml"/><Relationship Id="rId110" Type="http://schemas.openxmlformats.org/officeDocument/2006/relationships/font" Target="fonts/KulimParkSemiBold-bold.fntdata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font" Target="fonts/NunitoSans-bold.fntdata"/><Relationship Id="rId18" Type="http://schemas.openxmlformats.org/officeDocument/2006/relationships/slide" Target="slides/slide10.xml"/><Relationship Id="rId113" Type="http://schemas.openxmlformats.org/officeDocument/2006/relationships/font" Target="fonts/NunitoSans-regular.fntdata"/><Relationship Id="rId112" Type="http://schemas.openxmlformats.org/officeDocument/2006/relationships/font" Target="fonts/KulimParkSemiBold-boldItalic.fntdata"/><Relationship Id="rId111" Type="http://schemas.openxmlformats.org/officeDocument/2006/relationships/font" Target="fonts/KulimParkSemiBold-italic.fntdata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23T11:46:47.720">
    <p:pos x="114" y="811"/>
    <p:text>改</p:text>
  </p:cm>
  <p:cm authorId="0" idx="2" dt="2022-05-23T09:44:44.241">
    <p:pos x="114" y="811"/>
    <p:text>目的是表示組間
(1). 音樂偏好雷同  (失敗)
(2). 背景(年齡性別)雷同 (通過)
(3). UQ偏好</p:text>
  </p:cm>
  <p:cm authorId="0" idx="3" dt="2022-05-23T11:46:47.720">
    <p:pos x="114" y="811"/>
    <p:text>這頁pdf可以解釋背景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5-30T07:33:52.956">
    <p:pos x="6000" y="0"/>
    <p:text>這頁能解釋我們的受測者音樂偏好沒測好</p:text>
  </p:cm>
  <p:cm authorId="1" idx="1" dt="2022-05-30T07:33:52.956">
    <p:pos x="6000" y="0"/>
    <p:text>這頁希望能再請里歐大師教我怎麼看QQ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5-26T16:02:21.919">
    <p:pos x="6000" y="0"/>
    <p:text>更細緻的刪除outlier的方法可以用DBSCAN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2-05-23T11:46:47.720">
    <p:pos x="325" y="402"/>
    <p:text>改</p:text>
  </p:cm>
  <p:cm authorId="0" idx="7" dt="2022-05-23T09:44:44.241">
    <p:pos x="325" y="402"/>
    <p:text>目的是表示組間
(1). 音樂偏好雷同  (失敗)
(2). 背景(年齡性別)雷同 (通過)
(3). UQ偏好</p:text>
  </p:cm>
  <p:cm authorId="0" idx="8" dt="2022-05-23T11:46:47.720">
    <p:pos x="325" y="402"/>
    <p:text>這頁pdf可以解釋背景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2-05-23T06:37:28.250">
    <p:pos x="6000" y="0"/>
    <p:text>DV錯了，不是客戶價值</p:text>
  </p:cm>
  <p:cm authorId="1" idx="2" dt="2022-05-22T18:44:21.282">
    <p:pos x="6000" y="0"/>
    <p:text>我這邊是複製 P14，那是要改成 "購買意向" 嗎？</p:text>
  </p:cm>
  <p:cm authorId="0" idx="10" dt="2022-05-23T06:08:37.247">
    <p:pos x="6000" y="0"/>
    <p:text>Boa姐口試時可以先這樣講，但其實有點小問題(我們下午討論時會再加一些limitation)</p:text>
  </p:cm>
  <p:cm authorId="1" idx="3" dt="2022-05-23T06:14:53.751">
    <p:pos x="6000" y="0"/>
    <p:text>我改下週啦哈哈！晚上可討論～</p:text>
  </p:cm>
  <p:cm authorId="0" idx="11" dt="2022-05-23T06:37:28.250">
    <p:pos x="6000" y="0"/>
    <p:text>Nice!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HQgcOHmwtp3Xrk9jVm5DLGEfFFeUD4j1OybDEEtoDXk/edit?usp=sharing" TargetMode="External"/><Relationship Id="rId3" Type="http://schemas.openxmlformats.org/officeDocument/2006/relationships/hyperlink" Target="https://docs.google.com/document/d/1EtsAeAapxlw3TKOYafu0R5awbsd8qdXIWr0hzSQjSp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inance.ettoday.net/news/2218542" TargetMode="External"/><Relationship Id="rId3" Type="http://schemas.openxmlformats.org/officeDocument/2006/relationships/hyperlink" Target="https://www.mckinsey.com/featured-insights/leadership/the-next-normal-arrives-trends-that-will-define-2021-and-beyond" TargetMode="External"/><Relationship Id="rId4" Type="http://schemas.openxmlformats.org/officeDocument/2006/relationships/hyperlink" Target="https://www.trademag.org.tw/page/newsid1/?id=7852343&amp;iz=6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inance.ettoday.net/news/2218542" TargetMode="External"/><Relationship Id="rId3" Type="http://schemas.openxmlformats.org/officeDocument/2006/relationships/hyperlink" Target="https://www.mckinsey.com/featured-insights/leadership/the-next-normal-arrives-trends-that-will-define-2021-and-beyond" TargetMode="External"/><Relationship Id="rId4" Type="http://schemas.openxmlformats.org/officeDocument/2006/relationships/hyperlink" Target="https://www.trademag.org.tw/page/newsid1/?id=7852343&amp;iz=6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science/article/pii/S0305048304000131?casa_token=uHWCbuoZhBIAAAAA:XORFzNCDLDhRnhKfCU5XublDqdnyS2MH11v6pCZ49tMoXlvPAvYwO-PxL_x5OVD3d0Bst3jbxA" TargetMode="External"/><Relationship Id="rId3" Type="http://schemas.openxmlformats.org/officeDocument/2006/relationships/hyperlink" Target="https://www.tandfonline.com/doi/abs/10.1080/01449290701770574?casa_token=NpLa5a_hTX4AAAAA%3A6M2J_8KVigAQChG0guPFzHqQqbck-08OybRNAXzKdht-oU7zdry60-Mv9daPjBesPTKbgRbt_FqYAkM&amp;journalCode=tbit20" TargetMode="External"/><Relationship Id="rId4" Type="http://schemas.openxmlformats.org/officeDocument/2006/relationships/hyperlink" Target="https://nthu.primo.exlibrisgroup.com/discovery/fulldisplay?docid=cdi_proquest_journals_2592363047&amp;context=PC&amp;vid=886UST_NTHU:886UST_NTHU&amp;lang=zh-tw&amp;search_scope=MyInst_and_CI&amp;adaptor=Primo%20Central&amp;tab=Everything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-tandfonline-com.nthulib-oc.nthu.edu.tw/doi/full/10.1080/01449290701770574#" TargetMode="External"/><Relationship Id="rId3" Type="http://schemas.openxmlformats.org/officeDocument/2006/relationships/hyperlink" Target="https://www.emerald.com/insight/content/doi/10.1108/07363760210437614/full/html#idm45281723607744" TargetMode="External"/><Relationship Id="rId4" Type="http://schemas.openxmlformats.org/officeDocument/2006/relationships/hyperlink" Target="https://onlinelibrary-wiley-com.nthulib-oc.nthu.edu.tw/doi/full/10.1002/cb.1715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url.cc/j1kdvy" TargetMode="External"/><Relationship Id="rId3" Type="http://schemas.openxmlformats.org/officeDocument/2006/relationships/hyperlink" Target="https://reurl.cc/VDja4b" TargetMode="External"/><Relationship Id="rId4" Type="http://schemas.openxmlformats.org/officeDocument/2006/relationships/hyperlink" Target="https://reurl.cc/x9ODLE" TargetMode="External"/><Relationship Id="rId5" Type="http://schemas.openxmlformats.org/officeDocument/2006/relationships/hyperlink" Target="https://reurl.cc/0p2z9k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url.cc/j1kdvy" TargetMode="External"/><Relationship Id="rId3" Type="http://schemas.openxmlformats.org/officeDocument/2006/relationships/hyperlink" Target="https://reurl.cc/VDja4b" TargetMode="External"/><Relationship Id="rId4" Type="http://schemas.openxmlformats.org/officeDocument/2006/relationships/hyperlink" Target="https://reurl.cc/x9ODLE" TargetMode="External"/><Relationship Id="rId5" Type="http://schemas.openxmlformats.org/officeDocument/2006/relationships/hyperlink" Target="https://reurl.cc/0p2z9k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mebse.nchu.edu.tw/new_page_534.htm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url.cc/j1kdvy" TargetMode="External"/><Relationship Id="rId3" Type="http://schemas.openxmlformats.org/officeDocument/2006/relationships/hyperlink" Target="https://reurl.cc/VDja4b" TargetMode="External"/><Relationship Id="rId4" Type="http://schemas.openxmlformats.org/officeDocument/2006/relationships/hyperlink" Target="https://reurl.cc/x9ODLE" TargetMode="External"/><Relationship Id="rId5" Type="http://schemas.openxmlformats.org/officeDocument/2006/relationships/hyperlink" Target="https://reurl.cc/0p2z9k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dc279bae7_8_12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11dc279bae7_8_12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原標題：音樂對於網購意向之影響性 → 改：音樂對於網購願意付的價格之影響性 → 改：不同音樂會讓人願意在網購上付更多錢？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「願付」-&gt; 「想付」？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————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Proposal 簡報：</a:t>
            </a:r>
            <a:r>
              <a:rPr lang="zh-TW" sz="1200" u="sng">
                <a:solidFill>
                  <a:schemeClr val="hlink"/>
                </a:solidFill>
                <a:hlinkClick r:id="rId2"/>
              </a:rPr>
              <a:t>https://docs.google.com/presentation/d/1HQgcOHmwtp3Xrk9jVm5DLGEfFFeUD4j1OybDEEtoDXk/edit?usp=sharing</a:t>
            </a:r>
            <a:r>
              <a:rPr lang="zh-TW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分工與凹賴（會議紀錄）：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https://docs.google.com/document/d/1EtsAeAapxlw3TKOYafu0R5awbsd8qdXIWr0hzSQjSpA/edit</a:t>
            </a:r>
            <a:r>
              <a:rPr lang="zh-TW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簡報用中文，Paper 用英文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d9d28a822_0_689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d9d28a822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Brand attitude was thought to influence brand preference and purchase intention.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2d9d28a822_0_346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2d9d28a82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2d9d28a822_0_767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2d9d28a822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2d9d28a822_0_721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2d9d28a822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2dc921b0ce_0_305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2dc921b0c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2dede92c3e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12dede92c3e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2dede92c3e_5_12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2dede92c3e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2dede92c3e_5_7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2dede92c3e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2dede92c3e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g12dede92c3e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2dc921b0ce_0_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2dc921b0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c0467d7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11c0467d7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2dede92c3e_5_3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2dede92c3e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2dc921b0ce_0_6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2dc921b0c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3C4043"/>
                </a:solidFill>
                <a:highlight>
                  <a:srgbClr val="FFFFFF"/>
                </a:highlight>
              </a:rPr>
              <a:t>留著，報告用圖講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2dede92c3e_1_1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2dede92c3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2dc921b0ce_0_191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2dc921b0c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2dc921b0ce_0_285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2dc921b0c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2dc921b0ce_0_17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2dc921b0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2dc921b0ce_0_118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2dc921b0c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2dc921b0ce_0_101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2dc921b0c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2dc921b0ce_0_177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2dc921b0c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2f2844211c_2_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2f2844211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c88df1036_0_5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c88df103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Kulim Park"/>
              <a:buChar char="●"/>
            </a:pPr>
            <a:r>
              <a:rPr b="1" lang="zh-TW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rPr>
              <a:t>電子商務的使用量逐年提升</a:t>
            </a:r>
            <a:endParaRPr b="1">
              <a:solidFill>
                <a:schemeClr val="accent3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台灣方面： 2021 年網路銷售額佔整體零售業營業額比重之年增率為 24.5% ，高於整體零售業營業額之年增率 3.3% ，也創歷史新高（資料來源：經濟部｜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2"/>
              </a:rPr>
              <a:t>https://finance.ettoday.net/news/2218542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）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全球方面：麥肯錫調查的 13 個強國，其中有 9 個國家至少有 ⅔ 的消費者表示他們曾在 2020 年嘗試過新的購物方式，且 65% 的消費者表示他們打算繼續這樣做。這個是一份關於疫情下的趨勢調查，所以這邊提到「新的購物方式」就是指電子商務（資料來源：McKinsey｜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3"/>
              </a:rPr>
              <a:t>https://www.mckinsey.com/featured-insights/leadership/the-next-normal-arrives-trends-that-will-define-2021-and-beyond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）</a:t>
            </a:r>
            <a:b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</a:br>
            <a:b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</a:b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*強國：巴西、中國、法國、德國、印度、印度尼西亞、意大利、日本、墨西哥、南非、西班牙、英國和美國。</a:t>
            </a:r>
            <a:b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</a:b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*少於 ⅔ 的消費者嘗試過新購物方式的國家是英國（63%）、法國（56%）、德國（50%）和日本（30%）。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美國原本預計 2019 年至 2024 年的電子商務的滲透率將成長 24%，但 2020 年 7 月，它已達 33%。（資料來源：同上）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—————————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*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這篇寫 Paper 可參考：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4"/>
              </a:rPr>
              <a:t>https://www.trademag.org.tw/page/newsid1/?id=7852343&amp;iz=6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2dfdfb3a69_3_3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2dfdfb3a69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1c88df1036_0_134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1c88df103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2dfdfb3a69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g12dfdfb3a69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2efedcc3ea_2_139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2efedcc3ea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C1D1E"/>
                </a:solidFill>
              </a:rPr>
              <a:t>虛擬環境中的氣氛線索(聽覺+視覺)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2efedcc3ea_2_167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12efedcc3ea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Kulim Park"/>
              <a:buChar char="●"/>
            </a:pPr>
            <a:r>
              <a:rPr b="1" lang="zh-TW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rPr>
              <a:t>電子商務的使用量逐年提升</a:t>
            </a:r>
            <a:endParaRPr b="1">
              <a:solidFill>
                <a:schemeClr val="accent3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台灣方面： 2021 年網路銷售額佔整體零售業營業額比重之年增率為 24.5% ，高於整體零售業營業額之年增率 3.3% ，也創歷史新高（資料來源：經濟部｜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2"/>
              </a:rPr>
              <a:t>https://finance.ettoday.net/news/2218542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）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全球方面：麥肯錫調查的 13 個強國，其中有 9 個國家至少有 ⅔ 的消費者表示他們曾在 2020 年嘗試過新的購物方式，且 65% 的消費者表示他們打算繼續這樣做。這個是一份關於疫情下的趨勢調查，所以這邊提到「新的購物方式」就是指電子商務（資料來源：McKinsey｜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3"/>
              </a:rPr>
              <a:t>https://www.mckinsey.com/featured-insights/leadership/the-next-normal-arrives-trends-that-will-define-2021-and-beyond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）</a:t>
            </a:r>
            <a:b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</a:br>
            <a:b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</a:b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*強國：巴西、中國、法國、德國、印度、印度尼西亞、意大利、日本、墨西哥、南非、西班牙、英國和美國。</a:t>
            </a:r>
            <a:b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</a:b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*少於 ⅔ 的消費者嘗試過新購物方式的國家是英國（63%）、法國（56%）、德國（50%）和日本（30%）。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美國原本預計 2019 年至 2024 年的電子商務的滲透率將成長 24%，但 2020 年 7 月，它已達 33%。（資料來源：同上）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—————————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*這篇寫 Paper 可參考：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4"/>
              </a:rPr>
              <a:t>https://www.trademag.org.tw/page/newsid1/?id=7852343&amp;iz=6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2efedcc3ea_2_186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12efedcc3ea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Kulim Park"/>
              <a:buChar char="●"/>
            </a:pPr>
            <a:r>
              <a:rPr b="1" lang="zh-TW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rPr>
              <a:t>競爭激烈之下，更需要探索提升用戶網購體驗的方式</a:t>
            </a:r>
            <a:endParaRPr b="1">
              <a:solidFill>
                <a:schemeClr val="accent3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同一份麥肯錫報告也指出：線上購物的買家明顯缺乏品牌忠誠度（也就是容易流失）。然而，只有 60% 的企業表示他們做好了電子商務的基本準備。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此外，信任在電子商務中應該比在傳統商業中更重要，因為目前各國普遍對於電子商務的法規較為不足，且線上購買的產品通常不能立即驗證。（論文標題｜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2"/>
              </a:rPr>
              <a:t>Consumer trust in B2C e-Commerce and the importance of social presence: experiments in e-Products and e-Services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）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Kulim Park"/>
              <a:buChar char="●"/>
            </a:pPr>
            <a:r>
              <a:rPr b="1" lang="zh-TW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rPr>
              <a:t>電商環境能刺激消費者的方式，與實體商店不同</a:t>
            </a:r>
            <a:endParaRPr b="1">
              <a:solidFill>
                <a:schemeClr val="accent3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實體商店可以靠五感刺激來影響消費者行為，但在電商環境中，音樂和色彩是對於消費者來說，最強的刺激，也是企業較能掌握的因素。（論文標題｜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3"/>
              </a:rPr>
              <a:t>The effect of online store atmosphere on consumer's emotional responses – an experimental study of music and colour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）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現代人在消費時，越來越能同時接收到「視覺＋聲音」刺激。在「視覺」方面，已有許多研究呈現 UI 的建議，但音樂在網購方面的刺激，是相對較少的研究（相對啦）（論文標題｜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4"/>
              </a:rPr>
              <a:t>Effects of background music on evaluations of visual images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）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2efedcc3ea_2_209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2efedcc3ea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The consumers, who all had at least some experience with the Internet, were then asked to describe how these motivations might be applied in an online situation. </a:t>
            </a:r>
            <a:r>
              <a:rPr lang="zh-TW" sz="1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Parsons (</a:t>
            </a:r>
            <a:r>
              <a:rPr lang="zh-TW" sz="1000">
                <a:solidFill>
                  <a:srgbClr val="10147E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2002</a:t>
            </a:r>
            <a:r>
              <a:rPr lang="zh-TW" sz="1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): 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3"/>
              </a:rPr>
              <a:t>https://www.emerald.com/insight/content/doi/10.1108/07363760210437614/full/html#idm45281723607744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可以從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4"/>
              </a:rPr>
              <a:t>這篇(Online shopping experience in an emerging e-retailing market)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挖東西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2efedcc3ea_2_231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2efedcc3ea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C1D1E"/>
                </a:solidFill>
              </a:rPr>
              <a:t>虛擬環境中的氣氛線索(聽覺+視覺)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2efedcc3ea_2_254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2efedcc3ea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C1D1E"/>
                </a:solidFill>
              </a:rPr>
              <a:t>虛擬環境中的氣氛線索(聽覺+視覺)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2dfdfb3a69_1_63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2dfdfb3a6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c88df1036_0_72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c88df103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因此，我們希望可以測試不同音樂介入用戶的網購情境，來了解音樂與用戶購物行為的關聯，作為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電商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經營參考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12cdc00ad67_0_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12cdc00ad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2cdc00ad67_0_25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12cdc00ad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2dc921b0ce_0_336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12dc921b0c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dede92c3e_7_21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12dede92c3e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28b282ea37_0_61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28b282ea3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1c0467d724_0_76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1c0467d72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c88df1036_0_117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c88df103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前測的部分，我們希望 (1) A+C vs. B+D 和 (2) A+B vs. C+D 的每月網購金額相差不要太大，(1) 的部分相差還是有點大，雖然用 t-test 跑出來是說差異不顯著 (2) 的部分則是相差不多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而後測的部分，目前用 t-test、Wilcoxon test 測試「若網購預算有 3000，願意花在 UQ 上的金額」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H1: A+C &gt; B+D 不顯著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H2: A+B &gt; C+D 不顯著。但 C+D &gt; A+B 顯著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A: 快＋經典：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2"/>
              </a:rPr>
              <a:t>https://reurl.cc/j1kdvy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B: 慢＋經典：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3"/>
              </a:rPr>
              <a:t>https://reurl.cc/VDja4b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 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C: 快＋流行：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4"/>
              </a:rPr>
              <a:t>https://reurl.cc/x9ODLE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 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D: 慢＋流行：</a:t>
            </a:r>
            <a:r>
              <a:rPr lang="zh-TW" u="sng">
                <a:solidFill>
                  <a:schemeClr val="hlink"/>
                </a:solidFill>
                <a:latin typeface="Kulim Park"/>
                <a:ea typeface="Kulim Park"/>
                <a:cs typeface="Kulim Park"/>
                <a:sym typeface="Kulim Park"/>
                <a:hlinkClick r:id="rId5"/>
              </a:rPr>
              <a:t>https://reurl.cc/0p2z9k</a:t>
            </a: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1b20e12020_0_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1b20e120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把因果導向的 RQ，改為相關導向的 RQ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Char char="-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本研究希望為未來的因果研究鋪路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24c656a27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5" name="Google Shape;1545;g124c656a2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24d5a1670d_0_1005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24d5a1670d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2efedcc3ea_2_52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2efedcc3ea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24d5a1670d_0_341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24d5a1670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4:27 </a:t>
            </a:r>
            <a:r>
              <a:rPr lang="zh-TW" sz="800">
                <a:solidFill>
                  <a:srgbClr val="664B34"/>
                </a:solidFill>
              </a:rPr>
              <a:t>Hwang and Scheinbaum, 2020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b20e12020_0_4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b20e1202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1b20e12020_0_5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1b20e1202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121f8fa27ff_0_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121f8fa27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Literature Review </a:t>
            </a:r>
            <a:r>
              <a:rPr lang="zh-TW"/>
              <a:t>分工｜DL：星期三 4/20 開會前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Introduction: outline 如上方｜Cindy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Literature - 1｜Cindy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Literature - 2｜Phoebe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TW"/>
              <a:t>Literature - 3｜Boa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TW"/>
              <a:t>Literature - 4｜Boa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統整（現在的第二頁 + 順整個）｜Phoebe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關鍵 paper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元祖 | Interactive music for multisensory e‐commerce: The moderating role of online consumer involvement in experiential value, cognitive value, and purchase intention → 參考framework(測的是購買意向)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Phoebe 後來找ㄉ | The role of cognitions and emotions in the music-approach-avoidance behavior relationship (Sweeney, et al) -&gt; H1, H2, H3 (主要是跟我們 IV 比較像)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zh-TW"/>
              <a:t>眼動的 | Effect of Background Music Tempo and Playing Method on Shopping Website Browsing  -&gt;  H1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zh-TW"/>
              <a:t>The Best Paper | The effect of online store atmosphere on consumer's emotional responses – an experimental study of music and colour  -&gt;  他的實驗方法、背景、結果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21f8fa27ff_0_139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21f8fa27f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自變量是背景音樂的節奏（快與慢）和音樂的播放方式（連續播放相同的音樂，瀏覽不同網頁時重複播放相同的音樂，瀏覽不同網頁時播放不同的音樂）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收集了網頁之間的移動頻率、感知瀏覽時間和商品召回準確性的度量。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121f8fa27ff_0_173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121f8fa27f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121f8fa27ff_0_36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121f8fa27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1254f4a5706_0_48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1254f4a570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1254f4a5706_0_386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1254f4a570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254f4a5706_0_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1254f4a57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2efedcc3ea_2_83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2efedcc3ea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A: 快＋經典：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https://reurl.cc/j1kdvy</a:t>
            </a:r>
            <a:r>
              <a:rPr lang="zh-TW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B: 慢＋經典：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https://reurl.cc/VDja4b</a:t>
            </a:r>
            <a:r>
              <a:rPr lang="zh-TW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C: 快＋流行：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https://reurl.cc/x9ODLE</a:t>
            </a:r>
            <a:r>
              <a:rPr lang="zh-TW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D: 慢＋流行：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https://reurl.cc/0p2z9k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254f4a5706_0_105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1254f4a570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24c656a2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4" name="Google Shape;1884;g124c656a2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254f4a5706_0_287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1254f4a570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1254f4a5706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5" name="Google Shape;1925;g1254f4a5706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1254f4a5706_0_553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1254f4a5706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2579a5b4b9_0_13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2579a5b4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anrope"/>
                <a:ea typeface="Manrope"/>
                <a:cs typeface="Manrope"/>
                <a:sym typeface="Manrope"/>
              </a:rPr>
              <a:t>因為網購不限制商品種類，因此用平均加權方式替代，但是這是不精準的方法，確切權值應當要以AHP方法設定，詳見 </a:t>
            </a:r>
            <a:r>
              <a:rPr lang="zh-TW" sz="1400"/>
              <a:t>https://www.mdpi.com/2227-7390/9/16/1836/htm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Tukey: 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http://amebse.nchu.edu.tw/new_page_534.htm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1% -100%，越靠近100%，RFM值越高</a:t>
            </a:r>
            <a:endParaRPr sz="14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777777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近期有消費過的顧客，會是最有可能再次回購的人</a:t>
            </a:r>
            <a:endParaRPr sz="14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254f4a5706_0_589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1254f4a5706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Control Group可以用班上同學代替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124c656a2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7" name="Google Shape;1967;g124c656a2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1edd5cbf4f_0_5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11edd5cbf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124a509a1bd_2_126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124a509a1bd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需注意：mean test effect, interactive effect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b03ed2ce6_0_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2b03ed2c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A: 快＋經典：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https://reurl.cc/j1kdvy</a:t>
            </a:r>
            <a:r>
              <a:rPr lang="zh-TW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B: 慢＋經典：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https://reurl.cc/VDja4b</a:t>
            </a:r>
            <a:r>
              <a:rPr lang="zh-TW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C: 快＋流行：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https://reurl.cc/x9ODLE</a:t>
            </a:r>
            <a:r>
              <a:rPr lang="zh-TW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D: 慢＋流行：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https://reurl.cc/0p2z9k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1222ca7fbfd_0_75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1222ca7fbf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需注意：mean test effect, interactive effect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222ca7fbfd_0_139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1222ca7fbf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需注意：mean test effect, interactive effect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1222ca7fbfd_0_89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1222ca7fbf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需注意：mean test effect, interactive effect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1222ca7fbfd_0_106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1222ca7fbf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需注意：mean test effect, interactive effect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254f4a5706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0" name="Google Shape;2100;g1254f4a5706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124c656a27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7" name="Google Shape;2107;g124c656a2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250e871075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2" name="Google Shape;2112;g1250e871075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組間有沒有差異 H1 H2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交互作用有沒有差異 H3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222ca7fbf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0" name="Google Shape;2120;g1222ca7fbf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222ca7fbfd_0_23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1222ca7fbf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1254bcc947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5" name="Google Shape;2155;g1254bcc947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8b282ea37_0_0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8b282ea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Char char="-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結論：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因為我們要探討的是「網路購物」上願意付的金額，而非服飾類的線上 / 現下願意付的金額，所以選擇第一個數值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ulim Park"/>
              <a:buAutoNum type="arabicPeriod"/>
            </a:pPr>
            <a:r>
              <a:rPr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找量表時，沒先設想到這件事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124a509a1bd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4" name="Google Shape;2164;g124a509a1bd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124c656a27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9" name="Google Shape;2169;g124c656a27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1249b59e3e3_0_255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1249b59e3e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1249b59e3e3_0_614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1249b59e3e3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2dfdfb3a69_1_141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2dfdfb3a69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12dfdfb3a69_1_163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12dfdfb3a69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C1D1E"/>
                </a:solidFill>
              </a:rPr>
              <a:t>虛擬環境中的氣氛線索(聽覺+視覺)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2dfdfb3a69_1_182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2dfdfb3a69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28b282ea37_0_19:notes"/>
          <p:cNvSpPr/>
          <p:nvPr>
            <p:ph idx="2" type="sldImg"/>
          </p:nvPr>
        </p:nvSpPr>
        <p:spPr>
          <a:xfrm>
            <a:off x="38132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28b282ea3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9600" lIns="49600" spcFirstLastPara="1" rIns="49600" wrap="square" tIns="496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49600" lIns="49600" spcFirstLastPara="1" rIns="49600" wrap="square" tIns="496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118566" y="154919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/>
          <p:nvPr/>
        </p:nvSpPr>
        <p:spPr>
          <a:xfrm flipH="1">
            <a:off x="4816263" y="1549200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 flipH="1">
            <a:off x="6912085" y="1489537"/>
            <a:ext cx="1162249" cy="1032817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050700" y="1519363"/>
            <a:ext cx="1095097" cy="97314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 rot="-10285603">
            <a:off x="7150322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 rot="9089871">
            <a:off x="7049951" y="1893781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3"/>
          <p:cNvSpPr txBox="1"/>
          <p:nvPr>
            <p:ph idx="3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4" type="title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6" type="title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8" type="title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3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13"/>
          <p:cNvSpPr txBox="1"/>
          <p:nvPr>
            <p:ph idx="14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3"/>
          <p:cNvSpPr txBox="1"/>
          <p:nvPr>
            <p:ph idx="15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/>
          <p:nvPr/>
        </p:nvSpPr>
        <p:spPr>
          <a:xfrm flipH="1" rot="1478505">
            <a:off x="3709532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3" type="title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4"/>
          <p:cNvSpPr txBox="1"/>
          <p:nvPr>
            <p:ph idx="4" type="subTitle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" name="Google Shape;83;p14"/>
          <p:cNvSpPr/>
          <p:nvPr/>
        </p:nvSpPr>
        <p:spPr>
          <a:xfrm flipH="1" rot="9524149">
            <a:off x="-6659422" y="-2925303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 rot="-10285629">
            <a:off x="5066449" y="-21243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1749775" y="1339400"/>
            <a:ext cx="56445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2153800" y="2874400"/>
            <a:ext cx="4836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/>
          <p:nvPr/>
        </p:nvSpPr>
        <p:spPr>
          <a:xfrm flipH="1" rot="3394465">
            <a:off x="3077073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/>
          <p:nvPr/>
        </p:nvSpPr>
        <p:spPr>
          <a:xfrm rot="-10285603">
            <a:off x="-4701903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 rot="-10285629">
            <a:off x="4140874" y="-201512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/>
          <p:nvPr/>
        </p:nvSpPr>
        <p:spPr>
          <a:xfrm flipH="1" rot="4102346">
            <a:off x="-2270968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7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3" name="Google Shape;113;p17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 rot="-10285629">
            <a:off x="6057524" y="-21243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/>
          <p:nvPr/>
        </p:nvSpPr>
        <p:spPr>
          <a:xfrm rot="9405665">
            <a:off x="-4880740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/>
          <p:nvPr/>
        </p:nvSpPr>
        <p:spPr>
          <a:xfrm flipH="1" rot="9555841">
            <a:off x="780170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8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8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 flipH="1" rot="-859945">
            <a:off x="5665315" y="3096464"/>
            <a:ext cx="4772748" cy="4241310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/>
          <p:nvPr/>
        </p:nvSpPr>
        <p:spPr>
          <a:xfrm flipH="1" rot="1478505">
            <a:off x="1794832" y="-211178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/>
          <p:nvPr/>
        </p:nvSpPr>
        <p:spPr>
          <a:xfrm flipH="1" rot="9524149">
            <a:off x="-6659422" y="-2925303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2" type="title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19"/>
          <p:cNvSpPr txBox="1"/>
          <p:nvPr>
            <p:ph idx="3" type="subTitle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 rot="-10285629">
            <a:off x="4140874" y="-201512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0"/>
          <p:cNvSpPr/>
          <p:nvPr/>
        </p:nvSpPr>
        <p:spPr>
          <a:xfrm flipH="1" rot="4102346">
            <a:off x="-2270968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20"/>
          <p:cNvSpPr/>
          <p:nvPr/>
        </p:nvSpPr>
        <p:spPr>
          <a:xfrm flipH="1" rot="-649760">
            <a:off x="-3395808" y="45146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/>
          <p:nvPr/>
        </p:nvSpPr>
        <p:spPr>
          <a:xfrm flipH="1" rot="3394465">
            <a:off x="5593323" y="21714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/>
          <p:nvPr/>
        </p:nvSpPr>
        <p:spPr>
          <a:xfrm rot="-10285603">
            <a:off x="6336472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2" type="title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1"/>
          <p:cNvSpPr txBox="1"/>
          <p:nvPr>
            <p:ph idx="3" type="subTitle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4" type="title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1"/>
          <p:cNvSpPr txBox="1"/>
          <p:nvPr>
            <p:ph idx="5" type="subTitle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6" type="title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21"/>
          <p:cNvSpPr txBox="1"/>
          <p:nvPr>
            <p:ph idx="7" type="subTitle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 flipH="1" rot="4102360">
            <a:off x="-2758583" y="412968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 rot="813319">
            <a:off x="-431355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>
            <p:ph idx="1" type="subTitle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rot="-3394465">
            <a:off x="-2929859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 flipH="1" rot="3394465">
            <a:off x="5593323" y="21714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5"/>
          <p:cNvSpPr/>
          <p:nvPr/>
        </p:nvSpPr>
        <p:spPr>
          <a:xfrm rot="-10285603">
            <a:off x="5869522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5"/>
          <p:cNvSpPr txBox="1"/>
          <p:nvPr>
            <p:ph type="title"/>
          </p:nvPr>
        </p:nvSpPr>
        <p:spPr>
          <a:xfrm flipH="1">
            <a:off x="3993600" y="437700"/>
            <a:ext cx="4410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2" type="title"/>
          </p:nvPr>
        </p:nvSpPr>
        <p:spPr>
          <a:xfrm>
            <a:off x="3993450" y="2211700"/>
            <a:ext cx="1241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25"/>
          <p:cNvSpPr txBox="1"/>
          <p:nvPr>
            <p:ph idx="1" type="subTitle"/>
          </p:nvPr>
        </p:nvSpPr>
        <p:spPr>
          <a:xfrm>
            <a:off x="5645825" y="2211700"/>
            <a:ext cx="2758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3" type="title"/>
          </p:nvPr>
        </p:nvSpPr>
        <p:spPr>
          <a:xfrm>
            <a:off x="3993450" y="3465525"/>
            <a:ext cx="1241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25"/>
          <p:cNvSpPr txBox="1"/>
          <p:nvPr>
            <p:ph idx="4" type="subTitle"/>
          </p:nvPr>
        </p:nvSpPr>
        <p:spPr>
          <a:xfrm>
            <a:off x="5645825" y="3465525"/>
            <a:ext cx="2758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6"/>
          <p:cNvSpPr/>
          <p:nvPr/>
        </p:nvSpPr>
        <p:spPr>
          <a:xfrm rot="-10285603">
            <a:off x="7150322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6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6"/>
          <p:cNvSpPr/>
          <p:nvPr/>
        </p:nvSpPr>
        <p:spPr>
          <a:xfrm rot="9089871">
            <a:off x="7049951" y="1893781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2" type="title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8" name="Google Shape;198;p26"/>
          <p:cNvSpPr txBox="1"/>
          <p:nvPr>
            <p:ph idx="3" type="subTitle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4" type="title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26"/>
          <p:cNvSpPr txBox="1"/>
          <p:nvPr>
            <p:ph idx="5" type="subTitle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6" type="title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6"/>
          <p:cNvSpPr txBox="1"/>
          <p:nvPr>
            <p:ph idx="7" type="subTitle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8" type="title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6"/>
          <p:cNvSpPr txBox="1"/>
          <p:nvPr>
            <p:ph idx="9" type="subTitle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3" type="title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6"/>
          <p:cNvSpPr txBox="1"/>
          <p:nvPr>
            <p:ph idx="14" type="subTitle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-10285629">
            <a:off x="6057524" y="-21243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/>
          <p:nvPr/>
        </p:nvSpPr>
        <p:spPr>
          <a:xfrm rot="9405665">
            <a:off x="-5036390" y="19320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7"/>
          <p:cNvSpPr/>
          <p:nvPr/>
        </p:nvSpPr>
        <p:spPr>
          <a:xfrm rot="-1478505">
            <a:off x="-435239" y="-2304911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/>
          <p:nvPr/>
        </p:nvSpPr>
        <p:spPr>
          <a:xfrm flipH="1" rot="9555841">
            <a:off x="80422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>
            <a:off x="1465613" y="16274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1465679" y="208760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2" type="title"/>
          </p:nvPr>
        </p:nvSpPr>
        <p:spPr>
          <a:xfrm>
            <a:off x="1465613" y="26654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" name="Google Shape;218;p27"/>
          <p:cNvSpPr txBox="1"/>
          <p:nvPr>
            <p:ph idx="3" type="subTitle"/>
          </p:nvPr>
        </p:nvSpPr>
        <p:spPr>
          <a:xfrm>
            <a:off x="1465679" y="30973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4" type="title"/>
          </p:nvPr>
        </p:nvSpPr>
        <p:spPr>
          <a:xfrm>
            <a:off x="1465613" y="370347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0" name="Google Shape;220;p27"/>
          <p:cNvSpPr txBox="1"/>
          <p:nvPr>
            <p:ph idx="5" type="subTitle"/>
          </p:nvPr>
        </p:nvSpPr>
        <p:spPr>
          <a:xfrm>
            <a:off x="1465679" y="41353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6" type="title"/>
          </p:nvPr>
        </p:nvSpPr>
        <p:spPr>
          <a:xfrm>
            <a:off x="5348838" y="16274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2" name="Google Shape;222;p27"/>
          <p:cNvSpPr txBox="1"/>
          <p:nvPr>
            <p:ph idx="7" type="subTitle"/>
          </p:nvPr>
        </p:nvSpPr>
        <p:spPr>
          <a:xfrm>
            <a:off x="5348904" y="208760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8" type="title"/>
          </p:nvPr>
        </p:nvSpPr>
        <p:spPr>
          <a:xfrm>
            <a:off x="5348838" y="26654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27"/>
          <p:cNvSpPr txBox="1"/>
          <p:nvPr>
            <p:ph idx="9" type="subTitle"/>
          </p:nvPr>
        </p:nvSpPr>
        <p:spPr>
          <a:xfrm>
            <a:off x="5348904" y="30973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idx="13" type="title"/>
          </p:nvPr>
        </p:nvSpPr>
        <p:spPr>
          <a:xfrm>
            <a:off x="5348838" y="370347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27"/>
          <p:cNvSpPr txBox="1"/>
          <p:nvPr>
            <p:ph idx="14" type="subTitle"/>
          </p:nvPr>
        </p:nvSpPr>
        <p:spPr>
          <a:xfrm>
            <a:off x="5348904" y="41353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5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 rot="-3394465">
            <a:off x="-2929859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8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8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8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8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2" type="title"/>
          </p:nvPr>
        </p:nvSpPr>
        <p:spPr>
          <a:xfrm>
            <a:off x="872476" y="1425413"/>
            <a:ext cx="230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28"/>
          <p:cNvSpPr txBox="1"/>
          <p:nvPr>
            <p:ph idx="1" type="subTitle"/>
          </p:nvPr>
        </p:nvSpPr>
        <p:spPr>
          <a:xfrm>
            <a:off x="872475" y="3674675"/>
            <a:ext cx="2305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3" type="title"/>
          </p:nvPr>
        </p:nvSpPr>
        <p:spPr>
          <a:xfrm>
            <a:off x="3498100" y="1425413"/>
            <a:ext cx="2147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8"/>
          <p:cNvSpPr txBox="1"/>
          <p:nvPr>
            <p:ph idx="4" type="subTitle"/>
          </p:nvPr>
        </p:nvSpPr>
        <p:spPr>
          <a:xfrm>
            <a:off x="3498101" y="3674675"/>
            <a:ext cx="21477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28"/>
          <p:cNvSpPr txBox="1"/>
          <p:nvPr>
            <p:ph idx="5" type="title"/>
          </p:nvPr>
        </p:nvSpPr>
        <p:spPr>
          <a:xfrm>
            <a:off x="5966121" y="1425413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28"/>
          <p:cNvSpPr txBox="1"/>
          <p:nvPr>
            <p:ph idx="6" type="subTitle"/>
          </p:nvPr>
        </p:nvSpPr>
        <p:spPr>
          <a:xfrm>
            <a:off x="5966125" y="3674675"/>
            <a:ext cx="2305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28"/>
          <p:cNvSpPr txBox="1"/>
          <p:nvPr>
            <p:ph idx="7" type="title"/>
          </p:nvPr>
        </p:nvSpPr>
        <p:spPr>
          <a:xfrm>
            <a:off x="1573073" y="252364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4" name="Google Shape;244;p28"/>
          <p:cNvSpPr txBox="1"/>
          <p:nvPr>
            <p:ph idx="8" type="title"/>
          </p:nvPr>
        </p:nvSpPr>
        <p:spPr>
          <a:xfrm>
            <a:off x="4123139" y="251893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5" name="Google Shape;245;p28"/>
          <p:cNvSpPr txBox="1"/>
          <p:nvPr>
            <p:ph idx="9" type="title"/>
          </p:nvPr>
        </p:nvSpPr>
        <p:spPr>
          <a:xfrm>
            <a:off x="6672769" y="252364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/>
          <p:nvPr/>
        </p:nvSpPr>
        <p:spPr>
          <a:xfrm rot="-10285629">
            <a:off x="5066449" y="-21243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9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9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9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9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 txBox="1"/>
          <p:nvPr>
            <p:ph hasCustomPrompt="1" type="title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4" name="Google Shape;254;p29"/>
          <p:cNvSpPr txBox="1"/>
          <p:nvPr>
            <p:ph idx="1" type="subTitle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0"/>
          <p:cNvSpPr/>
          <p:nvPr/>
        </p:nvSpPr>
        <p:spPr>
          <a:xfrm flipH="1" rot="3394465">
            <a:off x="3077073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0"/>
          <p:cNvSpPr/>
          <p:nvPr/>
        </p:nvSpPr>
        <p:spPr>
          <a:xfrm>
            <a:off x="531517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0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0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0"/>
          <p:cNvSpPr/>
          <p:nvPr/>
        </p:nvSpPr>
        <p:spPr>
          <a:xfrm rot="-10285603">
            <a:off x="-4701903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0"/>
          <p:cNvSpPr txBox="1"/>
          <p:nvPr>
            <p:ph type="title"/>
          </p:nvPr>
        </p:nvSpPr>
        <p:spPr>
          <a:xfrm>
            <a:off x="723300" y="751975"/>
            <a:ext cx="4696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3" name="Google Shape;263;p30"/>
          <p:cNvSpPr txBox="1"/>
          <p:nvPr>
            <p:ph idx="1" type="subTitle"/>
          </p:nvPr>
        </p:nvSpPr>
        <p:spPr>
          <a:xfrm>
            <a:off x="723300" y="2038177"/>
            <a:ext cx="469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4" name="Google Shape;264;p30"/>
          <p:cNvSpPr txBox="1"/>
          <p:nvPr>
            <p:ph idx="2" type="title"/>
          </p:nvPr>
        </p:nvSpPr>
        <p:spPr>
          <a:xfrm>
            <a:off x="723300" y="2598825"/>
            <a:ext cx="4696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5" name="Google Shape;265;p30"/>
          <p:cNvSpPr txBox="1"/>
          <p:nvPr>
            <p:ph idx="3" type="subTitle"/>
          </p:nvPr>
        </p:nvSpPr>
        <p:spPr>
          <a:xfrm>
            <a:off x="723300" y="3889928"/>
            <a:ext cx="469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 rot="2839443">
            <a:off x="-336718" y="275298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7E2D6">
              <a:alpha val="3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1"/>
          <p:cNvSpPr/>
          <p:nvPr/>
        </p:nvSpPr>
        <p:spPr>
          <a:xfrm rot="-10285629">
            <a:off x="4072449" y="-37420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3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/>
          <p:nvPr/>
        </p:nvSpPr>
        <p:spPr>
          <a:xfrm flipH="1">
            <a:off x="74848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/>
          <p:nvPr/>
        </p:nvSpPr>
        <p:spPr>
          <a:xfrm flipH="1" rot="9555841">
            <a:off x="61417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1"/>
          <p:cNvSpPr/>
          <p:nvPr/>
        </p:nvSpPr>
        <p:spPr>
          <a:xfrm rot="-1478505">
            <a:off x="-4010126" y="-5581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1"/>
          <p:cNvSpPr txBox="1"/>
          <p:nvPr>
            <p:ph type="title"/>
          </p:nvPr>
        </p:nvSpPr>
        <p:spPr>
          <a:xfrm>
            <a:off x="723300" y="1315950"/>
            <a:ext cx="27717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3" name="Google Shape;273;p31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2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 flipH="1" rot="-8823147">
            <a:off x="58042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 flipH="1" rot="8100000">
            <a:off x="-2522993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 flipH="1" rot="-2128845">
            <a:off x="-1704639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1276650" y="438900"/>
            <a:ext cx="6590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1" type="subTitle"/>
          </p:nvPr>
        </p:nvSpPr>
        <p:spPr>
          <a:xfrm>
            <a:off x="2854650" y="1652972"/>
            <a:ext cx="3434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4" name="Google Shape;284;p32"/>
          <p:cNvSpPr/>
          <p:nvPr/>
        </p:nvSpPr>
        <p:spPr>
          <a:xfrm flipH="1" rot="9555807">
            <a:off x="7660042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1814475" y="3967300"/>
            <a:ext cx="5515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i="0" lang="zh-TW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</a:t>
            </a:r>
            <a:r>
              <a:rPr b="1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zh-TW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infographics &amp; images by</a:t>
            </a:r>
            <a:r>
              <a:rPr b="1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zh-TW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 flipH="1" rot="3394465">
            <a:off x="3077073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3"/>
          <p:cNvSpPr/>
          <p:nvPr/>
        </p:nvSpPr>
        <p:spPr>
          <a:xfrm rot="3952094">
            <a:off x="468168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3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/>
          <p:cNvSpPr/>
          <p:nvPr/>
        </p:nvSpPr>
        <p:spPr>
          <a:xfrm rot="-10285603">
            <a:off x="-4701903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3"/>
          <p:cNvSpPr/>
          <p:nvPr/>
        </p:nvSpPr>
        <p:spPr>
          <a:xfrm rot="-7426355">
            <a:off x="-466609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3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1545450" y="1330100"/>
            <a:ext cx="60531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7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 rot="813319">
            <a:off x="-1616877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6"/>
          <p:cNvSpPr/>
          <p:nvPr/>
        </p:nvSpPr>
        <p:spPr>
          <a:xfrm flipH="1" rot="-649785">
            <a:off x="6475477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1125387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6"/>
          <p:cNvSpPr/>
          <p:nvPr/>
        </p:nvSpPr>
        <p:spPr>
          <a:xfrm rot="8823147">
            <a:off x="-2265377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6"/>
          <p:cNvSpPr/>
          <p:nvPr/>
        </p:nvSpPr>
        <p:spPr>
          <a:xfrm>
            <a:off x="6536238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"/>
          <p:cNvSpPr/>
          <p:nvPr/>
        </p:nvSpPr>
        <p:spPr>
          <a:xfrm rot="649785">
            <a:off x="716152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6"/>
          <p:cNvSpPr/>
          <p:nvPr/>
        </p:nvSpPr>
        <p:spPr>
          <a:xfrm rot="1244193">
            <a:off x="4086917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6"/>
          <p:cNvSpPr/>
          <p:nvPr/>
        </p:nvSpPr>
        <p:spPr>
          <a:xfrm rot="-9555807">
            <a:off x="-6119383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6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11" name="Google Shape;311;p36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/>
          <p:nvPr/>
        </p:nvSpPr>
        <p:spPr>
          <a:xfrm rot="813319">
            <a:off x="-704002" y="2342077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7"/>
          <p:cNvSpPr/>
          <p:nvPr/>
        </p:nvSpPr>
        <p:spPr>
          <a:xfrm rot="-5553048">
            <a:off x="-3421688" y="1600648"/>
            <a:ext cx="5990367" cy="5613156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/>
          <p:nvPr/>
        </p:nvSpPr>
        <p:spPr>
          <a:xfrm flipH="1" rot="-1460553">
            <a:off x="6702382" y="-661835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7"/>
          <p:cNvSpPr/>
          <p:nvPr/>
        </p:nvSpPr>
        <p:spPr>
          <a:xfrm rot="3657786">
            <a:off x="7243056" y="893138"/>
            <a:ext cx="4558957" cy="1365879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7"/>
          <p:cNvSpPr/>
          <p:nvPr/>
        </p:nvSpPr>
        <p:spPr>
          <a:xfrm rot="3624623">
            <a:off x="5761668" y="608449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7"/>
          <p:cNvSpPr txBox="1"/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1118566" y="154919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 flipH="1">
            <a:off x="4816263" y="1549200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/>
          <p:nvPr/>
        </p:nvSpPr>
        <p:spPr>
          <a:xfrm flipH="1">
            <a:off x="6912085" y="1489537"/>
            <a:ext cx="1162249" cy="1032817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3050700" y="1519363"/>
            <a:ext cx="1095097" cy="97314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8"/>
          <p:cNvSpPr/>
          <p:nvPr/>
        </p:nvSpPr>
        <p:spPr>
          <a:xfrm rot="-10285603">
            <a:off x="7150322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8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8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8"/>
          <p:cNvSpPr/>
          <p:nvPr/>
        </p:nvSpPr>
        <p:spPr>
          <a:xfrm rot="9089871">
            <a:off x="7049951" y="1893781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 txBox="1"/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38"/>
          <p:cNvSpPr txBox="1"/>
          <p:nvPr>
            <p:ph idx="1" type="subTitle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3" name="Google Shape;333;p38"/>
          <p:cNvSpPr txBox="1"/>
          <p:nvPr>
            <p:ph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4" name="Google Shape;334;p38"/>
          <p:cNvSpPr txBox="1"/>
          <p:nvPr>
            <p:ph idx="3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5" name="Google Shape;335;p38"/>
          <p:cNvSpPr txBox="1"/>
          <p:nvPr>
            <p:ph idx="4" type="title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" name="Google Shape;336;p38"/>
          <p:cNvSpPr txBox="1"/>
          <p:nvPr>
            <p:ph idx="5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7" name="Google Shape;337;p38"/>
          <p:cNvSpPr txBox="1"/>
          <p:nvPr>
            <p:ph idx="6" type="title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8" name="Google Shape;338;p38"/>
          <p:cNvSpPr txBox="1"/>
          <p:nvPr>
            <p:ph idx="7" type="subTitle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9" name="Google Shape;339;p38"/>
          <p:cNvSpPr txBox="1"/>
          <p:nvPr>
            <p:ph idx="8" type="title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0" name="Google Shape;340;p38"/>
          <p:cNvSpPr txBox="1"/>
          <p:nvPr>
            <p:ph idx="9" type="subTitle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1" name="Google Shape;341;p38"/>
          <p:cNvSpPr txBox="1"/>
          <p:nvPr>
            <p:ph idx="13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2" name="Google Shape;342;p38"/>
          <p:cNvSpPr txBox="1"/>
          <p:nvPr>
            <p:ph idx="14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3" name="Google Shape;343;p38"/>
          <p:cNvSpPr txBox="1"/>
          <p:nvPr>
            <p:ph idx="15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/>
          <p:nvPr/>
        </p:nvSpPr>
        <p:spPr>
          <a:xfrm flipH="1" rot="3394465">
            <a:off x="5041473" y="22860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9"/>
          <p:cNvSpPr/>
          <p:nvPr/>
        </p:nvSpPr>
        <p:spPr>
          <a:xfrm rot="-10285603">
            <a:off x="7150322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9"/>
          <p:cNvSpPr/>
          <p:nvPr/>
        </p:nvSpPr>
        <p:spPr>
          <a:xfrm flipH="1" rot="955394">
            <a:off x="1460861" y="-2197712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9"/>
          <p:cNvSpPr txBox="1"/>
          <p:nvPr>
            <p:ph idx="1" type="body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349" name="Google Shape;349;p39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0"/>
          <p:cNvSpPr/>
          <p:nvPr/>
        </p:nvSpPr>
        <p:spPr>
          <a:xfrm flipH="1" rot="1478505">
            <a:off x="3709532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0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5" name="Google Shape;355;p40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40"/>
          <p:cNvSpPr txBox="1"/>
          <p:nvPr>
            <p:ph idx="1" type="subTitle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7" name="Google Shape;357;p40"/>
          <p:cNvSpPr txBox="1"/>
          <p:nvPr>
            <p:ph idx="3" type="title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40"/>
          <p:cNvSpPr txBox="1"/>
          <p:nvPr>
            <p:ph idx="4" type="subTitle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9" name="Google Shape;359;p40"/>
          <p:cNvSpPr/>
          <p:nvPr/>
        </p:nvSpPr>
        <p:spPr>
          <a:xfrm flipH="1" rot="9524149">
            <a:off x="-6659422" y="-2925303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0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/>
          <p:nvPr/>
        </p:nvSpPr>
        <p:spPr>
          <a:xfrm rot="-10285629">
            <a:off x="5066449" y="-21243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1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1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1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1"/>
          <p:cNvSpPr txBox="1"/>
          <p:nvPr>
            <p:ph type="title"/>
          </p:nvPr>
        </p:nvSpPr>
        <p:spPr>
          <a:xfrm>
            <a:off x="1749775" y="1339400"/>
            <a:ext cx="56445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9" name="Google Shape;369;p41"/>
          <p:cNvSpPr txBox="1"/>
          <p:nvPr>
            <p:ph idx="1" type="subTitle"/>
          </p:nvPr>
        </p:nvSpPr>
        <p:spPr>
          <a:xfrm>
            <a:off x="2153800" y="2874400"/>
            <a:ext cx="4836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2"/>
          <p:cNvSpPr/>
          <p:nvPr/>
        </p:nvSpPr>
        <p:spPr>
          <a:xfrm flipH="1" rot="3394465">
            <a:off x="3077073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2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2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/>
          <p:nvPr/>
        </p:nvSpPr>
        <p:spPr>
          <a:xfrm rot="-10285603">
            <a:off x="-4701903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2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2"/>
          <p:cNvSpPr txBox="1"/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9" name="Google Shape;379;p42"/>
          <p:cNvSpPr txBox="1"/>
          <p:nvPr>
            <p:ph idx="1" type="subTitle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/>
          <p:nvPr/>
        </p:nvSpPr>
        <p:spPr>
          <a:xfrm rot="-10285629">
            <a:off x="4140874" y="-201512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3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3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3"/>
          <p:cNvSpPr/>
          <p:nvPr/>
        </p:nvSpPr>
        <p:spPr>
          <a:xfrm flipH="1" rot="4102346">
            <a:off x="-2270968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3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3"/>
          <p:cNvSpPr txBox="1"/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7" name="Google Shape;387;p43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9" name="Google Shape;389;p43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 rot="-10285629">
            <a:off x="6057524" y="-21243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4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4"/>
          <p:cNvSpPr/>
          <p:nvPr/>
        </p:nvSpPr>
        <p:spPr>
          <a:xfrm rot="9405665">
            <a:off x="-4880740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4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4"/>
          <p:cNvSpPr/>
          <p:nvPr/>
        </p:nvSpPr>
        <p:spPr>
          <a:xfrm flipH="1" rot="9555841">
            <a:off x="780170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4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8" name="Google Shape;398;p44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9" name="Google Shape;399;p44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0" name="Google Shape;400;p44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1" name="Google Shape;401;p44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2" name="Google Shape;402;p44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3" name="Google Shape;403;p44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/>
          <p:nvPr/>
        </p:nvSpPr>
        <p:spPr>
          <a:xfrm flipH="1" rot="-859945">
            <a:off x="5665315" y="3096464"/>
            <a:ext cx="4772748" cy="4241310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5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5"/>
          <p:cNvSpPr/>
          <p:nvPr/>
        </p:nvSpPr>
        <p:spPr>
          <a:xfrm flipH="1" rot="1478505">
            <a:off x="1794832" y="-211178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5"/>
          <p:cNvSpPr/>
          <p:nvPr/>
        </p:nvSpPr>
        <p:spPr>
          <a:xfrm flipH="1" rot="9524149">
            <a:off x="-6659422" y="-2925303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5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5"/>
          <p:cNvSpPr txBox="1"/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45"/>
          <p:cNvSpPr txBox="1"/>
          <p:nvPr>
            <p:ph idx="1" type="subTitle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2" type="title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4" name="Google Shape;414;p45"/>
          <p:cNvSpPr txBox="1"/>
          <p:nvPr>
            <p:ph idx="3" type="subTitle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5" name="Google Shape;415;p45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/>
          <p:nvPr/>
        </p:nvSpPr>
        <p:spPr>
          <a:xfrm rot="-10285629">
            <a:off x="4140874" y="-201512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6"/>
          <p:cNvSpPr/>
          <p:nvPr/>
        </p:nvSpPr>
        <p:spPr>
          <a:xfrm flipH="1" rot="4102346">
            <a:off x="-2270968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6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6"/>
          <p:cNvSpPr txBox="1"/>
          <p:nvPr>
            <p:ph idx="1" type="subTitle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2" name="Google Shape;422;p46"/>
          <p:cNvSpPr txBox="1"/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3" name="Google Shape;423;p46"/>
          <p:cNvSpPr/>
          <p:nvPr/>
        </p:nvSpPr>
        <p:spPr>
          <a:xfrm flipH="1" rot="-649760">
            <a:off x="-3395808" y="45146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7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7"/>
          <p:cNvSpPr/>
          <p:nvPr/>
        </p:nvSpPr>
        <p:spPr>
          <a:xfrm flipH="1" rot="3394465">
            <a:off x="5593323" y="21714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7"/>
          <p:cNvSpPr/>
          <p:nvPr/>
        </p:nvSpPr>
        <p:spPr>
          <a:xfrm rot="-10285603">
            <a:off x="6336472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7"/>
          <p:cNvSpPr txBox="1"/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1" name="Google Shape;431;p47"/>
          <p:cNvSpPr txBox="1"/>
          <p:nvPr>
            <p:ph idx="1" type="subTitle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2" name="Google Shape;432;p47"/>
          <p:cNvSpPr txBox="1"/>
          <p:nvPr>
            <p:ph idx="2" type="title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3" name="Google Shape;433;p47"/>
          <p:cNvSpPr txBox="1"/>
          <p:nvPr>
            <p:ph idx="3" type="subTitle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4" name="Google Shape;434;p47"/>
          <p:cNvSpPr txBox="1"/>
          <p:nvPr>
            <p:ph idx="4" type="title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" name="Google Shape;435;p47"/>
          <p:cNvSpPr txBox="1"/>
          <p:nvPr>
            <p:ph idx="5" type="subTitle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6" type="title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7" name="Google Shape;437;p47"/>
          <p:cNvSpPr txBox="1"/>
          <p:nvPr>
            <p:ph idx="7" type="subTitle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/>
          <p:nvPr/>
        </p:nvSpPr>
        <p:spPr>
          <a:xfrm flipH="1" rot="4102360">
            <a:off x="-2758583" y="412968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8"/>
          <p:cNvSpPr/>
          <p:nvPr/>
        </p:nvSpPr>
        <p:spPr>
          <a:xfrm rot="813319">
            <a:off x="-431355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8"/>
          <p:cNvSpPr txBox="1"/>
          <p:nvPr>
            <p:ph idx="1" type="subTitle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3" name="Google Shape;443;p48"/>
          <p:cNvSpPr txBox="1"/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/>
          <p:nvPr/>
        </p:nvSpPr>
        <p:spPr>
          <a:xfrm flipH="1" rot="3394465">
            <a:off x="3077073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9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9"/>
          <p:cNvSpPr/>
          <p:nvPr/>
        </p:nvSpPr>
        <p:spPr>
          <a:xfrm rot="3952094">
            <a:off x="497883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9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9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9"/>
          <p:cNvSpPr/>
          <p:nvPr/>
        </p:nvSpPr>
        <p:spPr>
          <a:xfrm rot="-10285603">
            <a:off x="-4701903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9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/>
          <p:nvPr/>
        </p:nvSpPr>
        <p:spPr>
          <a:xfrm rot="-3394465">
            <a:off x="-2929859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0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0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0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0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0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0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4" name="Google Shape;464;p51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/>
          <p:nvPr/>
        </p:nvSpPr>
        <p:spPr>
          <a:xfrm flipH="1" rot="3394465">
            <a:off x="5593323" y="21714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2"/>
          <p:cNvSpPr/>
          <p:nvPr/>
        </p:nvSpPr>
        <p:spPr>
          <a:xfrm rot="-10285603">
            <a:off x="5869522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2"/>
          <p:cNvSpPr txBox="1"/>
          <p:nvPr>
            <p:ph type="title"/>
          </p:nvPr>
        </p:nvSpPr>
        <p:spPr>
          <a:xfrm flipH="1">
            <a:off x="3993600" y="437700"/>
            <a:ext cx="4410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9" name="Google Shape;469;p52"/>
          <p:cNvSpPr txBox="1"/>
          <p:nvPr>
            <p:ph idx="2" type="title"/>
          </p:nvPr>
        </p:nvSpPr>
        <p:spPr>
          <a:xfrm>
            <a:off x="3993450" y="2211700"/>
            <a:ext cx="1241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0" name="Google Shape;470;p52"/>
          <p:cNvSpPr txBox="1"/>
          <p:nvPr>
            <p:ph idx="1" type="subTitle"/>
          </p:nvPr>
        </p:nvSpPr>
        <p:spPr>
          <a:xfrm>
            <a:off x="5645825" y="2211700"/>
            <a:ext cx="2758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1" name="Google Shape;471;p52"/>
          <p:cNvSpPr txBox="1"/>
          <p:nvPr>
            <p:ph idx="3" type="title"/>
          </p:nvPr>
        </p:nvSpPr>
        <p:spPr>
          <a:xfrm>
            <a:off x="3993450" y="3465525"/>
            <a:ext cx="1241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2" name="Google Shape;472;p52"/>
          <p:cNvSpPr txBox="1"/>
          <p:nvPr>
            <p:ph idx="4" type="subTitle"/>
          </p:nvPr>
        </p:nvSpPr>
        <p:spPr>
          <a:xfrm>
            <a:off x="5645825" y="3465525"/>
            <a:ext cx="2758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3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3"/>
          <p:cNvSpPr/>
          <p:nvPr/>
        </p:nvSpPr>
        <p:spPr>
          <a:xfrm rot="-10285603">
            <a:off x="7150322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3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3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/>
          <p:nvPr/>
        </p:nvSpPr>
        <p:spPr>
          <a:xfrm rot="9089871">
            <a:off x="7049951" y="1893781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1" name="Google Shape;481;p53"/>
          <p:cNvSpPr txBox="1"/>
          <p:nvPr>
            <p:ph idx="1" type="subTitle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2" name="Google Shape;482;p53"/>
          <p:cNvSpPr txBox="1"/>
          <p:nvPr>
            <p:ph idx="2" type="title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3" name="Google Shape;483;p53"/>
          <p:cNvSpPr txBox="1"/>
          <p:nvPr>
            <p:ph idx="3" type="subTitle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4" name="Google Shape;484;p53"/>
          <p:cNvSpPr txBox="1"/>
          <p:nvPr>
            <p:ph idx="4" type="title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5" name="Google Shape;485;p53"/>
          <p:cNvSpPr txBox="1"/>
          <p:nvPr>
            <p:ph idx="5" type="subTitle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6" name="Google Shape;486;p53"/>
          <p:cNvSpPr txBox="1"/>
          <p:nvPr>
            <p:ph idx="6" type="title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7" name="Google Shape;487;p53"/>
          <p:cNvSpPr txBox="1"/>
          <p:nvPr>
            <p:ph idx="7" type="subTitle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8" name="Google Shape;488;p53"/>
          <p:cNvSpPr txBox="1"/>
          <p:nvPr>
            <p:ph idx="8" type="title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9" name="Google Shape;489;p53"/>
          <p:cNvSpPr txBox="1"/>
          <p:nvPr>
            <p:ph idx="9" type="subTitle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0" name="Google Shape;490;p53"/>
          <p:cNvSpPr txBox="1"/>
          <p:nvPr>
            <p:ph idx="13" type="title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1" name="Google Shape;491;p53"/>
          <p:cNvSpPr txBox="1"/>
          <p:nvPr>
            <p:ph idx="14" type="subTitle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2" name="Google Shape;492;p53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4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4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4"/>
          <p:cNvSpPr/>
          <p:nvPr/>
        </p:nvSpPr>
        <p:spPr>
          <a:xfrm flipH="1" rot="-8823147">
            <a:off x="54929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4"/>
          <p:cNvSpPr/>
          <p:nvPr/>
        </p:nvSpPr>
        <p:spPr>
          <a:xfrm flipH="1">
            <a:off x="-2254122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4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4"/>
          <p:cNvSpPr/>
          <p:nvPr/>
        </p:nvSpPr>
        <p:spPr>
          <a:xfrm flipH="1" rot="-1244193">
            <a:off x="-2695083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4"/>
          <p:cNvSpPr/>
          <p:nvPr/>
        </p:nvSpPr>
        <p:spPr>
          <a:xfrm flipH="1" rot="9555807">
            <a:off x="7511217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4"/>
          <p:cNvSpPr txBox="1"/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/>
          <p:nvPr/>
        </p:nvSpPr>
        <p:spPr>
          <a:xfrm rot="-10285629">
            <a:off x="6057524" y="-21243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5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5"/>
          <p:cNvSpPr/>
          <p:nvPr/>
        </p:nvSpPr>
        <p:spPr>
          <a:xfrm rot="9405665">
            <a:off x="-5036390" y="19320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5"/>
          <p:cNvSpPr/>
          <p:nvPr/>
        </p:nvSpPr>
        <p:spPr>
          <a:xfrm rot="-1478505">
            <a:off x="-435239" y="-2304911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5"/>
          <p:cNvSpPr/>
          <p:nvPr/>
        </p:nvSpPr>
        <p:spPr>
          <a:xfrm flipH="1" rot="9555841">
            <a:off x="80422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5"/>
          <p:cNvSpPr txBox="1"/>
          <p:nvPr>
            <p:ph type="title"/>
          </p:nvPr>
        </p:nvSpPr>
        <p:spPr>
          <a:xfrm>
            <a:off x="1465613" y="16274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1" name="Google Shape;511;p55"/>
          <p:cNvSpPr txBox="1"/>
          <p:nvPr>
            <p:ph idx="1" type="subTitle"/>
          </p:nvPr>
        </p:nvSpPr>
        <p:spPr>
          <a:xfrm>
            <a:off x="1465679" y="208760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2" name="Google Shape;512;p55"/>
          <p:cNvSpPr txBox="1"/>
          <p:nvPr>
            <p:ph idx="2" type="title"/>
          </p:nvPr>
        </p:nvSpPr>
        <p:spPr>
          <a:xfrm>
            <a:off x="1465613" y="26654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3" name="Google Shape;513;p55"/>
          <p:cNvSpPr txBox="1"/>
          <p:nvPr>
            <p:ph idx="3" type="subTitle"/>
          </p:nvPr>
        </p:nvSpPr>
        <p:spPr>
          <a:xfrm>
            <a:off x="1465679" y="30973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4" name="Google Shape;514;p55"/>
          <p:cNvSpPr txBox="1"/>
          <p:nvPr>
            <p:ph idx="4" type="title"/>
          </p:nvPr>
        </p:nvSpPr>
        <p:spPr>
          <a:xfrm>
            <a:off x="1465613" y="370347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5" name="Google Shape;515;p55"/>
          <p:cNvSpPr txBox="1"/>
          <p:nvPr>
            <p:ph idx="5" type="subTitle"/>
          </p:nvPr>
        </p:nvSpPr>
        <p:spPr>
          <a:xfrm>
            <a:off x="1465679" y="41353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6" name="Google Shape;516;p55"/>
          <p:cNvSpPr txBox="1"/>
          <p:nvPr>
            <p:ph idx="6" type="title"/>
          </p:nvPr>
        </p:nvSpPr>
        <p:spPr>
          <a:xfrm>
            <a:off x="5348838" y="16274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7" name="Google Shape;517;p55"/>
          <p:cNvSpPr txBox="1"/>
          <p:nvPr>
            <p:ph idx="7" type="subTitle"/>
          </p:nvPr>
        </p:nvSpPr>
        <p:spPr>
          <a:xfrm>
            <a:off x="5348904" y="208760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8" name="Google Shape;518;p55"/>
          <p:cNvSpPr txBox="1"/>
          <p:nvPr>
            <p:ph idx="8" type="title"/>
          </p:nvPr>
        </p:nvSpPr>
        <p:spPr>
          <a:xfrm>
            <a:off x="5348838" y="26654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9" name="Google Shape;519;p55"/>
          <p:cNvSpPr txBox="1"/>
          <p:nvPr>
            <p:ph idx="9" type="subTitle"/>
          </p:nvPr>
        </p:nvSpPr>
        <p:spPr>
          <a:xfrm>
            <a:off x="5348904" y="30973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0" name="Google Shape;520;p55"/>
          <p:cNvSpPr txBox="1"/>
          <p:nvPr>
            <p:ph idx="13" type="title"/>
          </p:nvPr>
        </p:nvSpPr>
        <p:spPr>
          <a:xfrm>
            <a:off x="5348838" y="370347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1" name="Google Shape;521;p55"/>
          <p:cNvSpPr txBox="1"/>
          <p:nvPr>
            <p:ph idx="14" type="subTitle"/>
          </p:nvPr>
        </p:nvSpPr>
        <p:spPr>
          <a:xfrm>
            <a:off x="5348904" y="41353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2" name="Google Shape;522;p55"/>
          <p:cNvSpPr txBox="1"/>
          <p:nvPr>
            <p:ph idx="15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/>
          <p:nvPr/>
        </p:nvSpPr>
        <p:spPr>
          <a:xfrm rot="-3394465">
            <a:off x="-2929859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6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6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6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6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6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6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6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2" name="Google Shape;532;p56"/>
          <p:cNvSpPr txBox="1"/>
          <p:nvPr>
            <p:ph idx="2" type="title"/>
          </p:nvPr>
        </p:nvSpPr>
        <p:spPr>
          <a:xfrm>
            <a:off x="872476" y="1425413"/>
            <a:ext cx="230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3" name="Google Shape;533;p56"/>
          <p:cNvSpPr txBox="1"/>
          <p:nvPr>
            <p:ph idx="1" type="subTitle"/>
          </p:nvPr>
        </p:nvSpPr>
        <p:spPr>
          <a:xfrm>
            <a:off x="872475" y="3674675"/>
            <a:ext cx="2305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4" name="Google Shape;534;p56"/>
          <p:cNvSpPr txBox="1"/>
          <p:nvPr>
            <p:ph idx="3" type="title"/>
          </p:nvPr>
        </p:nvSpPr>
        <p:spPr>
          <a:xfrm>
            <a:off x="3498100" y="1425413"/>
            <a:ext cx="2147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5" name="Google Shape;535;p56"/>
          <p:cNvSpPr txBox="1"/>
          <p:nvPr>
            <p:ph idx="4" type="subTitle"/>
          </p:nvPr>
        </p:nvSpPr>
        <p:spPr>
          <a:xfrm>
            <a:off x="3498101" y="3674675"/>
            <a:ext cx="21477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6" name="Google Shape;536;p56"/>
          <p:cNvSpPr txBox="1"/>
          <p:nvPr>
            <p:ph idx="5" type="title"/>
          </p:nvPr>
        </p:nvSpPr>
        <p:spPr>
          <a:xfrm>
            <a:off x="5966121" y="1425413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7" name="Google Shape;537;p56"/>
          <p:cNvSpPr txBox="1"/>
          <p:nvPr>
            <p:ph idx="6" type="subTitle"/>
          </p:nvPr>
        </p:nvSpPr>
        <p:spPr>
          <a:xfrm>
            <a:off x="5966125" y="3674675"/>
            <a:ext cx="2305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8" name="Google Shape;538;p56"/>
          <p:cNvSpPr txBox="1"/>
          <p:nvPr>
            <p:ph idx="7" type="title"/>
          </p:nvPr>
        </p:nvSpPr>
        <p:spPr>
          <a:xfrm>
            <a:off x="1573073" y="252364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9" name="Google Shape;539;p56"/>
          <p:cNvSpPr txBox="1"/>
          <p:nvPr>
            <p:ph idx="8" type="title"/>
          </p:nvPr>
        </p:nvSpPr>
        <p:spPr>
          <a:xfrm>
            <a:off x="4123139" y="251893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0" name="Google Shape;540;p56"/>
          <p:cNvSpPr txBox="1"/>
          <p:nvPr>
            <p:ph idx="9" type="title"/>
          </p:nvPr>
        </p:nvSpPr>
        <p:spPr>
          <a:xfrm>
            <a:off x="6672769" y="252364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/>
          <p:nvPr/>
        </p:nvSpPr>
        <p:spPr>
          <a:xfrm rot="-10285629">
            <a:off x="5066449" y="-21243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7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7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7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7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7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7"/>
          <p:cNvSpPr txBox="1"/>
          <p:nvPr>
            <p:ph hasCustomPrompt="1" type="title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49" name="Google Shape;549;p57"/>
          <p:cNvSpPr txBox="1"/>
          <p:nvPr>
            <p:ph idx="1" type="subTitle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8"/>
          <p:cNvSpPr/>
          <p:nvPr/>
        </p:nvSpPr>
        <p:spPr>
          <a:xfrm flipH="1" rot="3394465">
            <a:off x="3077073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8"/>
          <p:cNvSpPr/>
          <p:nvPr/>
        </p:nvSpPr>
        <p:spPr>
          <a:xfrm>
            <a:off x="531517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8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8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8"/>
          <p:cNvSpPr/>
          <p:nvPr/>
        </p:nvSpPr>
        <p:spPr>
          <a:xfrm rot="-10285603">
            <a:off x="-4701903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8"/>
          <p:cNvSpPr txBox="1"/>
          <p:nvPr>
            <p:ph type="title"/>
          </p:nvPr>
        </p:nvSpPr>
        <p:spPr>
          <a:xfrm>
            <a:off x="723300" y="751975"/>
            <a:ext cx="4696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58" name="Google Shape;558;p58"/>
          <p:cNvSpPr txBox="1"/>
          <p:nvPr>
            <p:ph idx="1" type="subTitle"/>
          </p:nvPr>
        </p:nvSpPr>
        <p:spPr>
          <a:xfrm>
            <a:off x="723300" y="2038177"/>
            <a:ext cx="469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59" name="Google Shape;559;p58"/>
          <p:cNvSpPr txBox="1"/>
          <p:nvPr>
            <p:ph idx="2" type="title"/>
          </p:nvPr>
        </p:nvSpPr>
        <p:spPr>
          <a:xfrm>
            <a:off x="723300" y="2598825"/>
            <a:ext cx="4696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60" name="Google Shape;560;p58"/>
          <p:cNvSpPr txBox="1"/>
          <p:nvPr>
            <p:ph idx="3" type="subTitle"/>
          </p:nvPr>
        </p:nvSpPr>
        <p:spPr>
          <a:xfrm>
            <a:off x="723300" y="3889928"/>
            <a:ext cx="469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/>
          <p:nvPr/>
        </p:nvSpPr>
        <p:spPr>
          <a:xfrm rot="2839443">
            <a:off x="-336718" y="275298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7E2D6">
              <a:alpha val="3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9"/>
          <p:cNvSpPr/>
          <p:nvPr/>
        </p:nvSpPr>
        <p:spPr>
          <a:xfrm rot="-10285629">
            <a:off x="4072449" y="-374207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3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9"/>
          <p:cNvSpPr/>
          <p:nvPr/>
        </p:nvSpPr>
        <p:spPr>
          <a:xfrm flipH="1">
            <a:off x="74848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9"/>
          <p:cNvSpPr/>
          <p:nvPr/>
        </p:nvSpPr>
        <p:spPr>
          <a:xfrm flipH="1" rot="9555841">
            <a:off x="61417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9"/>
          <p:cNvSpPr/>
          <p:nvPr/>
        </p:nvSpPr>
        <p:spPr>
          <a:xfrm rot="-1478505">
            <a:off x="-4010126" y="-5581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9"/>
          <p:cNvSpPr txBox="1"/>
          <p:nvPr>
            <p:ph type="title"/>
          </p:nvPr>
        </p:nvSpPr>
        <p:spPr>
          <a:xfrm>
            <a:off x="723300" y="1315950"/>
            <a:ext cx="27717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8" name="Google Shape;568;p59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2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0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0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0"/>
          <p:cNvSpPr/>
          <p:nvPr/>
        </p:nvSpPr>
        <p:spPr>
          <a:xfrm flipH="1" rot="-8823147">
            <a:off x="58042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0"/>
          <p:cNvSpPr/>
          <p:nvPr/>
        </p:nvSpPr>
        <p:spPr>
          <a:xfrm flipH="1" rot="8100000">
            <a:off x="-2522993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0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0"/>
          <p:cNvSpPr/>
          <p:nvPr/>
        </p:nvSpPr>
        <p:spPr>
          <a:xfrm flipH="1" rot="-2128845">
            <a:off x="-1704639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0"/>
          <p:cNvSpPr txBox="1"/>
          <p:nvPr>
            <p:ph type="title"/>
          </p:nvPr>
        </p:nvSpPr>
        <p:spPr>
          <a:xfrm>
            <a:off x="1276650" y="438900"/>
            <a:ext cx="6590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8" name="Google Shape;578;p60"/>
          <p:cNvSpPr txBox="1"/>
          <p:nvPr>
            <p:ph idx="1" type="subTitle"/>
          </p:nvPr>
        </p:nvSpPr>
        <p:spPr>
          <a:xfrm>
            <a:off x="2854650" y="1652972"/>
            <a:ext cx="3434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9" name="Google Shape;579;p60"/>
          <p:cNvSpPr/>
          <p:nvPr/>
        </p:nvSpPr>
        <p:spPr>
          <a:xfrm flipH="1" rot="9555807">
            <a:off x="7660042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0"/>
          <p:cNvSpPr txBox="1"/>
          <p:nvPr/>
        </p:nvSpPr>
        <p:spPr>
          <a:xfrm>
            <a:off x="1814475" y="3967300"/>
            <a:ext cx="5515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i="0" lang="zh-TW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</a:t>
            </a:r>
            <a:r>
              <a:rPr b="1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zh-TW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infographics &amp; images by</a:t>
            </a:r>
            <a:r>
              <a:rPr b="1" i="0" lang="zh-TW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zh-TW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1"/>
          <p:cNvSpPr/>
          <p:nvPr/>
        </p:nvSpPr>
        <p:spPr>
          <a:xfrm flipH="1" rot="3394465">
            <a:off x="3077073" y="34332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1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1"/>
          <p:cNvSpPr/>
          <p:nvPr/>
        </p:nvSpPr>
        <p:spPr>
          <a:xfrm rot="3952094">
            <a:off x="468168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1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1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1"/>
          <p:cNvSpPr/>
          <p:nvPr/>
        </p:nvSpPr>
        <p:spPr>
          <a:xfrm rot="-10285603">
            <a:off x="-4701903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1"/>
          <p:cNvSpPr/>
          <p:nvPr/>
        </p:nvSpPr>
        <p:spPr>
          <a:xfrm rot="-7426355">
            <a:off x="-466609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1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0" name="Google Shape;590;p61"/>
          <p:cNvSpPr txBox="1"/>
          <p:nvPr>
            <p:ph idx="1" type="body"/>
          </p:nvPr>
        </p:nvSpPr>
        <p:spPr>
          <a:xfrm>
            <a:off x="1545450" y="1330100"/>
            <a:ext cx="60531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49600" lIns="49600" spcFirstLastPara="1" rIns="49600" wrap="square" tIns="49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 rot="-10285629">
            <a:off x="4140874" y="-201512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3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3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3"/>
          <p:cNvSpPr/>
          <p:nvPr/>
        </p:nvSpPr>
        <p:spPr>
          <a:xfrm flipH="1" rot="4102346">
            <a:off x="-2270968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3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3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4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4"/>
          <p:cNvSpPr/>
          <p:nvPr/>
        </p:nvSpPr>
        <p:spPr>
          <a:xfrm flipH="1" rot="3394465">
            <a:off x="5593323" y="2171401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4"/>
          <p:cNvSpPr/>
          <p:nvPr/>
        </p:nvSpPr>
        <p:spPr>
          <a:xfrm rot="-10285603">
            <a:off x="6336472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4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9600" lIns="49600" spcFirstLastPara="1" rIns="49600" wrap="square" tIns="4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49600" lIns="49600" spcFirstLastPara="1" rIns="49600" wrap="square" tIns="496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9600" lIns="49600" spcFirstLastPara="1" rIns="49600" wrap="square" tIns="49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600" lIns="49600" spcFirstLastPara="1" rIns="49600" wrap="square" tIns="49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9600" lIns="49600" spcFirstLastPara="1" rIns="49600" wrap="square" tIns="49600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600" lIns="49600" spcFirstLastPara="1" rIns="49600" wrap="square" tIns="49600">
            <a:normAutofit/>
          </a:bodyPr>
          <a:lstStyle>
            <a:lvl1pPr lvl="0" algn="r">
              <a:buNone/>
              <a:defRPr sz="500">
                <a:solidFill>
                  <a:schemeClr val="dk2"/>
                </a:solidFill>
              </a:defRPr>
            </a:lvl1pPr>
            <a:lvl2pPr lvl="1" algn="r">
              <a:buNone/>
              <a:defRPr sz="500">
                <a:solidFill>
                  <a:schemeClr val="dk2"/>
                </a:solidFill>
              </a:defRPr>
            </a:lvl2pPr>
            <a:lvl3pPr lvl="2" algn="r">
              <a:buNone/>
              <a:defRPr sz="500">
                <a:solidFill>
                  <a:schemeClr val="dk2"/>
                </a:solidFill>
              </a:defRPr>
            </a:lvl3pPr>
            <a:lvl4pPr lvl="3" algn="r">
              <a:buNone/>
              <a:defRPr sz="500">
                <a:solidFill>
                  <a:schemeClr val="dk2"/>
                </a:solidFill>
              </a:defRPr>
            </a:lvl4pPr>
            <a:lvl5pPr lvl="4" algn="r">
              <a:buNone/>
              <a:defRPr sz="500">
                <a:solidFill>
                  <a:schemeClr val="dk2"/>
                </a:solidFill>
              </a:defRPr>
            </a:lvl5pPr>
            <a:lvl6pPr lvl="5" algn="r">
              <a:buNone/>
              <a:defRPr sz="500">
                <a:solidFill>
                  <a:schemeClr val="dk2"/>
                </a:solidFill>
              </a:defRPr>
            </a:lvl6pPr>
            <a:lvl7pPr lvl="6" algn="r">
              <a:buNone/>
              <a:defRPr sz="500">
                <a:solidFill>
                  <a:schemeClr val="dk2"/>
                </a:solidFill>
              </a:defRPr>
            </a:lvl7pPr>
            <a:lvl8pPr lvl="7" algn="r">
              <a:buNone/>
              <a:defRPr sz="500">
                <a:solidFill>
                  <a:schemeClr val="dk2"/>
                </a:solidFill>
              </a:defRPr>
            </a:lvl8pPr>
            <a:lvl9pPr lvl="8" algn="r">
              <a:buNone/>
              <a:defRPr sz="5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0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ZpNyKL7tP2s" TargetMode="External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.xm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3.xml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-tandfonline-com.nthulib-oc.nthu.edu.tw/doi/full/10.1080/01449290701770574#" TargetMode="External"/><Relationship Id="rId4" Type="http://schemas.openxmlformats.org/officeDocument/2006/relationships/hyperlink" Target="https://www-tandfonline-com.nthulib-oc.nthu.edu.tw/doi/full/10.1080/01449290701770574#" TargetMode="External"/><Relationship Id="rId5" Type="http://schemas.openxmlformats.org/officeDocument/2006/relationships/hyperlink" Target="https://www.tandfonline.com/doi/abs/10.1362/026725799784870496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nthu.primo.exlibrisgroup.com/discovery/fulldisplay?docid=cdi_crossref_primary_10_1108_08876040210419415&amp;context=PC&amp;vid=886UST_NTHU:886UST_NTHU&amp;lang=zh-tw&amp;search_scope=MyInst_and_CI&amp;adaptor=Primo%20Central&amp;tab=Everything&amp;query=any,contains,The%20role%20of%20cognitions%20and%20emotions%20in%20the%20music%E2%80%90approach%E2%80%90avoidance%20behavior%20relationship&amp;offset=0" TargetMode="External"/><Relationship Id="rId4" Type="http://schemas.openxmlformats.org/officeDocument/2006/relationships/hyperlink" Target="https://nthu.primo.exlibrisgroup.com/discovery/fulldisplay?docid=cdi_proquest_journals_2592363047&amp;context=PC&amp;vid=886UST_NTHU:886UST_NTHU&amp;lang=zh-tw&amp;search_scope=MyInst_and_CI&amp;adaptor=Primo%20Central&amp;tab=Everything" TargetMode="External"/><Relationship Id="rId5" Type="http://schemas.openxmlformats.org/officeDocument/2006/relationships/hyperlink" Target="https://nthu.primo.exlibrisgroup.com/discovery/fulldisplay?docid=cdi_istex_primary_ark_67375_4W2_CZ339KC2_1&amp;context=PC&amp;vid=886UST_NTHU:886UST_NTHU&amp;lang=zh-tw&amp;search_scope=MyInst_and_CI&amp;adaptor=Primo%20Central" TargetMode="External"/><Relationship Id="rId6" Type="http://schemas.openxmlformats.org/officeDocument/2006/relationships/hyperlink" Target="https://ietresearch-onlinelibrary-wiley-com.nthulib-oc.nthu.edu.tw/doi/10.1049/ccs2.12044" TargetMode="External"/><Relationship Id="rId7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hyperlink" Target="https://docs.google.com/document/d/1ut_9u6rTFjCUchwb7mHiWrDGwZapswWNPFBYa4JAerA/edit?usp=sharing" TargetMode="External"/><Relationship Id="rId6" Type="http://schemas.openxmlformats.org/officeDocument/2006/relationships/hyperlink" Target="https://docs.google.com/document/d/1ut_9u6rTFjCUchwb7mHiWrDGwZapswWNPFBYa4JAerA/edit?usp=sharing" TargetMode="External"/><Relationship Id="rId7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4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5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4.jp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nthu.primo.exlibrisgroup.com/discovery/fulldisplay?docid=cdi_crossref_primary_10_1108_08876040210419415&amp;context=PC&amp;vid=886UST_NTHU:886UST_NTHU&amp;lang=zh-tw&amp;search_scope=MyInst_and_CI&amp;adaptor=Primo%20Central&amp;tab=Everything&amp;query=any,contains,The%20role%20of%20cognitions%20and%20emotions%20in%20the%20music%E2%80%90approach%E2%80%90avoidance%20behavior%20relationship&amp;offset=0" TargetMode="External"/><Relationship Id="rId4" Type="http://schemas.openxmlformats.org/officeDocument/2006/relationships/hyperlink" Target="https://nthu.primo.exlibrisgroup.com/discovery/fulldisplay?docid=cdi_istex_primary_ark_67375_4W2_CZ339KC2_1&amp;context=PC&amp;vid=886UST_NTHU:886UST_NTHU&amp;lang=zh-tw&amp;search_scope=MyInst_and_CI&amp;adaptor=Primo%20Central" TargetMode="External"/><Relationship Id="rId5" Type="http://schemas.openxmlformats.org/officeDocument/2006/relationships/hyperlink" Target="https://ietresearch-onlinelibrary-wiley-com.nthulib-oc.nthu.edu.tw/doi/10.1049/ccs2.12044" TargetMode="External"/><Relationship Id="rId6" Type="http://schemas.openxmlformats.org/officeDocument/2006/relationships/image" Target="../media/image4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/>
          <p:nvPr>
            <p:ph type="ctrTitle"/>
          </p:nvPr>
        </p:nvSpPr>
        <p:spPr>
          <a:xfrm>
            <a:off x="150" y="1448075"/>
            <a:ext cx="91440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音樂的不同會讓人願意在網購上付更多錢？</a:t>
            </a:r>
            <a:endParaRPr b="1" sz="3700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610" name="Google Shape;610;p65"/>
          <p:cNvSpPr txBox="1"/>
          <p:nvPr>
            <p:ph idx="1" type="subTitle"/>
          </p:nvPr>
        </p:nvSpPr>
        <p:spPr>
          <a:xfrm>
            <a:off x="1978525" y="3468060"/>
            <a:ext cx="990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zh-TW"/>
              <a:t>學生</a:t>
            </a:r>
            <a:endParaRPr b="1"/>
          </a:p>
        </p:txBody>
      </p:sp>
      <p:sp>
        <p:nvSpPr>
          <p:cNvPr id="611" name="Google Shape;611;p65"/>
          <p:cNvSpPr txBox="1"/>
          <p:nvPr>
            <p:ph idx="1" type="subTitle"/>
          </p:nvPr>
        </p:nvSpPr>
        <p:spPr>
          <a:xfrm>
            <a:off x="3017975" y="3468060"/>
            <a:ext cx="4147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邱若綺、林芝萱、張硯涵、劉宇瑄、施宇軒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5"/>
          <p:cNvSpPr/>
          <p:nvPr/>
        </p:nvSpPr>
        <p:spPr>
          <a:xfrm>
            <a:off x="2783850" y="1130250"/>
            <a:ext cx="3576300" cy="381600"/>
          </a:xfrm>
          <a:prstGeom prst="roundRect">
            <a:avLst>
              <a:gd fmla="val 50000" name="adj"/>
            </a:avLst>
          </a:prstGeom>
          <a:solidFill>
            <a:srgbClr val="AC907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ISS 2022 | Research Method | Final Project</a:t>
            </a:r>
            <a:endParaRPr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5"/>
          <p:cNvSpPr txBox="1"/>
          <p:nvPr>
            <p:ph idx="1" type="subTitle"/>
          </p:nvPr>
        </p:nvSpPr>
        <p:spPr>
          <a:xfrm>
            <a:off x="1978525" y="3933360"/>
            <a:ext cx="990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zh-TW"/>
              <a:t>教授</a:t>
            </a:r>
            <a:endParaRPr b="1"/>
          </a:p>
        </p:txBody>
      </p:sp>
      <p:sp>
        <p:nvSpPr>
          <p:cNvPr id="614" name="Google Shape;614;p65"/>
          <p:cNvSpPr txBox="1"/>
          <p:nvPr>
            <p:ph idx="1" type="subTitle"/>
          </p:nvPr>
        </p:nvSpPr>
        <p:spPr>
          <a:xfrm>
            <a:off x="3017975" y="3933360"/>
            <a:ext cx="4147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許裴舫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5"/>
          <p:cNvSpPr txBox="1"/>
          <p:nvPr>
            <p:ph idx="1" type="subTitle"/>
          </p:nvPr>
        </p:nvSpPr>
        <p:spPr>
          <a:xfrm>
            <a:off x="1978525" y="3002760"/>
            <a:ext cx="990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zh-TW"/>
              <a:t>組別</a:t>
            </a:r>
            <a:endParaRPr b="1"/>
          </a:p>
        </p:txBody>
      </p:sp>
      <p:sp>
        <p:nvSpPr>
          <p:cNvPr id="616" name="Google Shape;616;p65"/>
          <p:cNvSpPr txBox="1"/>
          <p:nvPr>
            <p:ph idx="1" type="subTitle"/>
          </p:nvPr>
        </p:nvSpPr>
        <p:spPr>
          <a:xfrm>
            <a:off x="3017975" y="3002760"/>
            <a:ext cx="4147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第 1 組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4"/>
          <p:cNvSpPr txBox="1"/>
          <p:nvPr>
            <p:ph type="title"/>
          </p:nvPr>
        </p:nvSpPr>
        <p:spPr>
          <a:xfrm>
            <a:off x="1865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Measurement</a:t>
            </a:r>
            <a:r>
              <a:rPr b="1" lang="zh-TW" sz="2400">
                <a:solidFill>
                  <a:schemeClr val="lt1"/>
                </a:solidFill>
              </a:rPr>
              <a:t>【Pretest】</a:t>
            </a:r>
            <a:r>
              <a:rPr b="1" lang="zh-TW" sz="2600">
                <a:solidFill>
                  <a:srgbClr val="664B34"/>
                </a:solidFill>
              </a:rPr>
              <a:t>消費習慣</a:t>
            </a:r>
            <a:r>
              <a:rPr b="1" lang="zh-TW" sz="2600">
                <a:solidFill>
                  <a:srgbClr val="664B34"/>
                </a:solidFill>
              </a:rPr>
              <a:t>測驗</a:t>
            </a:r>
            <a:endParaRPr b="1">
              <a:solidFill>
                <a:srgbClr val="664B34"/>
              </a:solidFill>
            </a:endParaRPr>
          </a:p>
        </p:txBody>
      </p:sp>
      <p:sp>
        <p:nvSpPr>
          <p:cNvPr id="815" name="Google Shape;815;p74"/>
          <p:cNvSpPr txBox="1"/>
          <p:nvPr/>
        </p:nvSpPr>
        <p:spPr>
          <a:xfrm>
            <a:off x="335325" y="1168975"/>
            <a:ext cx="20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</a:rPr>
              <a:t>進行方式: </a:t>
            </a:r>
            <a:r>
              <a:rPr b="1" lang="zh-TW" sz="1800">
                <a:solidFill>
                  <a:srgbClr val="664B34"/>
                </a:solidFill>
              </a:rPr>
              <a:t>填問卷</a:t>
            </a:r>
            <a:endParaRPr b="1" sz="1800">
              <a:solidFill>
                <a:srgbClr val="664B34"/>
              </a:solidFill>
            </a:endParaRPr>
          </a:p>
        </p:txBody>
      </p:sp>
      <p:sp>
        <p:nvSpPr>
          <p:cNvPr id="816" name="Google Shape;816;p74"/>
          <p:cNvSpPr txBox="1"/>
          <p:nvPr/>
        </p:nvSpPr>
        <p:spPr>
          <a:xfrm>
            <a:off x="0" y="3294050"/>
            <a:ext cx="529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222222"/>
                </a:solidFill>
                <a:latin typeface="Kulim Park"/>
                <a:ea typeface="Kulim Park"/>
                <a:cs typeface="Kulim Park"/>
                <a:sym typeface="Kulim Park"/>
              </a:rPr>
              <a:t>Brand attitude</a:t>
            </a:r>
            <a:endParaRPr b="1">
              <a:solidFill>
                <a:srgbClr val="222222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1733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ulim Park"/>
              <a:buChar char="●"/>
            </a:pPr>
            <a:r>
              <a:rPr b="1" lang="zh-TW" sz="1200">
                <a:solidFill>
                  <a:srgbClr val="222222"/>
                </a:solidFill>
                <a:latin typeface="Kulim Park"/>
                <a:ea typeface="Kulim Park"/>
                <a:cs typeface="Kulim Park"/>
                <a:sym typeface="Kulim Park"/>
              </a:rPr>
              <a:t>Chang and Liu (2009)</a:t>
            </a:r>
            <a:endParaRPr b="1" sz="1200">
              <a:solidFill>
                <a:srgbClr val="363636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grpSp>
        <p:nvGrpSpPr>
          <p:cNvPr id="817" name="Google Shape;817;p74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818" name="Google Shape;818;p74"/>
            <p:cNvCxnSpPr>
              <a:stCxn id="819" idx="3"/>
              <a:endCxn id="820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21" name="Google Shape;821;p74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822" name="Google Shape;822;p74"/>
              <p:cNvCxnSpPr>
                <a:stCxn id="823" idx="3"/>
                <a:endCxn id="824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23" name="Google Shape;823;p74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25" name="Google Shape;825;p74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24" name="Google Shape;824;p74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19" name="Google Shape;819;p74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26" name="Google Shape;826;p74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20" name="Google Shape;820;p74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graphicFrame>
        <p:nvGraphicFramePr>
          <p:cNvPr id="827" name="Google Shape;827;p74"/>
          <p:cNvGraphicFramePr/>
          <p:nvPr/>
        </p:nvGraphicFramePr>
        <p:xfrm>
          <a:off x="2701388" y="125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4811575"/>
                <a:gridCol w="8571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Data Collection Questionnaire Design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Types</a:t>
                      </a:r>
                      <a:endParaRPr sz="9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請問您「每月」在電商平台購物的「平均次數」為何？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9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請問您「每月」在電商平台購物的「平均消費金額」為何？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9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請問您在網路購物時，通常會購買哪些種類的商品？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Nominal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曾經使用過 uniqlo 網站嗎？(僅瀏覽、沒有購買也算有使用)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Yes/No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Nominal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uniqlo 是適合我的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>
                          <a:solidFill>
                            <a:schemeClr val="dk1"/>
                          </a:solidFill>
                        </a:rPr>
                        <a:t>1- 5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>
                          <a:solidFill>
                            <a:schemeClr val="dk1"/>
                          </a:solidFill>
                        </a:rPr>
                        <a:t>Interval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我對 uniqlo 有正面的想法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vMerge="1"/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uniqlo 可以滿足我的需求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vMerge="1"/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我喜歡 uniqlo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vMerge="1"/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我覺得 uniqlo 的網站服務是好的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828" name="Google Shape;828;p74"/>
          <p:cNvSpPr/>
          <p:nvPr/>
        </p:nvSpPr>
        <p:spPr>
          <a:xfrm>
            <a:off x="2167050" y="2611850"/>
            <a:ext cx="418800" cy="2057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5"/>
          <p:cNvSpPr txBox="1"/>
          <p:nvPr>
            <p:ph type="title"/>
          </p:nvPr>
        </p:nvSpPr>
        <p:spPr>
          <a:xfrm>
            <a:off x="1865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Measurement</a:t>
            </a:r>
            <a:r>
              <a:rPr b="1" lang="zh-TW" sz="2400">
                <a:solidFill>
                  <a:schemeClr val="lt1"/>
                </a:solidFill>
              </a:rPr>
              <a:t>【Pretest】音樂偏好測驗</a:t>
            </a:r>
            <a:endParaRPr b="1">
              <a:solidFill>
                <a:srgbClr val="664B34"/>
              </a:solidFill>
            </a:endParaRPr>
          </a:p>
        </p:txBody>
      </p:sp>
      <p:graphicFrame>
        <p:nvGraphicFramePr>
          <p:cNvPr id="835" name="Google Shape;835;p75"/>
          <p:cNvGraphicFramePr/>
          <p:nvPr/>
        </p:nvGraphicFramePr>
        <p:xfrm>
          <a:off x="1787975" y="345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4690250"/>
                <a:gridCol w="1472700"/>
              </a:tblGrid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Data Collection Questionnaire Design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Types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4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Q1-8 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請問您對這首歌的喜愛程度 ? *8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1- 5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Interval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836" name="Google Shape;836;p75"/>
          <p:cNvSpPr txBox="1"/>
          <p:nvPr/>
        </p:nvSpPr>
        <p:spPr>
          <a:xfrm>
            <a:off x="335325" y="1168975"/>
            <a:ext cx="12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</a:rPr>
              <a:t>進行方式: </a:t>
            </a:r>
            <a:endParaRPr b="1" sz="1800">
              <a:solidFill>
                <a:srgbClr val="664B34"/>
              </a:solidFill>
            </a:endParaRPr>
          </a:p>
        </p:txBody>
      </p:sp>
      <p:sp>
        <p:nvSpPr>
          <p:cNvPr id="837" name="Google Shape;837;p75"/>
          <p:cNvSpPr/>
          <p:nvPr/>
        </p:nvSpPr>
        <p:spPr>
          <a:xfrm>
            <a:off x="1787975" y="1799175"/>
            <a:ext cx="2064900" cy="284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快 x 經典</a:t>
            </a:r>
            <a:endParaRPr/>
          </a:p>
        </p:txBody>
      </p:sp>
      <p:sp>
        <p:nvSpPr>
          <p:cNvPr id="838" name="Google Shape;838;p75"/>
          <p:cNvSpPr/>
          <p:nvPr/>
        </p:nvSpPr>
        <p:spPr>
          <a:xfrm>
            <a:off x="1787975" y="2498750"/>
            <a:ext cx="2064900" cy="284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慢 x 經典</a:t>
            </a:r>
            <a:endParaRPr/>
          </a:p>
        </p:txBody>
      </p:sp>
      <p:sp>
        <p:nvSpPr>
          <p:cNvPr id="839" name="Google Shape;839;p75"/>
          <p:cNvSpPr/>
          <p:nvPr/>
        </p:nvSpPr>
        <p:spPr>
          <a:xfrm>
            <a:off x="6478225" y="1856275"/>
            <a:ext cx="1412400" cy="1283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各首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1 - 5 評分</a:t>
            </a:r>
            <a:endParaRPr/>
          </a:p>
        </p:txBody>
      </p:sp>
      <p:cxnSp>
        <p:nvCxnSpPr>
          <p:cNvPr id="840" name="Google Shape;840;p75"/>
          <p:cNvCxnSpPr/>
          <p:nvPr/>
        </p:nvCxnSpPr>
        <p:spPr>
          <a:xfrm>
            <a:off x="4236325" y="1941525"/>
            <a:ext cx="1958400" cy="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" name="Google Shape;841;p75"/>
          <p:cNvSpPr txBox="1"/>
          <p:nvPr/>
        </p:nvSpPr>
        <p:spPr>
          <a:xfrm>
            <a:off x="335325" y="1734500"/>
            <a:ext cx="12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</a:rPr>
              <a:t>step1</a:t>
            </a:r>
            <a:endParaRPr b="1" sz="1800">
              <a:solidFill>
                <a:srgbClr val="664B34"/>
              </a:solidFill>
            </a:endParaRPr>
          </a:p>
        </p:txBody>
      </p:sp>
      <p:sp>
        <p:nvSpPr>
          <p:cNvPr id="842" name="Google Shape;842;p75"/>
          <p:cNvSpPr txBox="1"/>
          <p:nvPr/>
        </p:nvSpPr>
        <p:spPr>
          <a:xfrm>
            <a:off x="335325" y="3341850"/>
            <a:ext cx="12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</a:rPr>
              <a:t>step2</a:t>
            </a:r>
            <a:endParaRPr b="1" sz="1800">
              <a:solidFill>
                <a:srgbClr val="664B34"/>
              </a:solidFill>
            </a:endParaRPr>
          </a:p>
        </p:txBody>
      </p:sp>
      <p:sp>
        <p:nvSpPr>
          <p:cNvPr id="843" name="Google Shape;843;p75"/>
          <p:cNvSpPr/>
          <p:nvPr/>
        </p:nvSpPr>
        <p:spPr>
          <a:xfrm>
            <a:off x="1787975" y="2142925"/>
            <a:ext cx="2064900" cy="284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快 x 流行</a:t>
            </a:r>
            <a:endParaRPr/>
          </a:p>
        </p:txBody>
      </p:sp>
      <p:sp>
        <p:nvSpPr>
          <p:cNvPr id="844" name="Google Shape;844;p75"/>
          <p:cNvSpPr/>
          <p:nvPr/>
        </p:nvSpPr>
        <p:spPr>
          <a:xfrm>
            <a:off x="1787975" y="2854575"/>
            <a:ext cx="2064900" cy="284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慢 x 流行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45" name="Google Shape;845;p75"/>
          <p:cNvCxnSpPr/>
          <p:nvPr/>
        </p:nvCxnSpPr>
        <p:spPr>
          <a:xfrm>
            <a:off x="4236325" y="2285275"/>
            <a:ext cx="1958400" cy="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75"/>
          <p:cNvCxnSpPr/>
          <p:nvPr/>
        </p:nvCxnSpPr>
        <p:spPr>
          <a:xfrm>
            <a:off x="4236325" y="2647950"/>
            <a:ext cx="1958400" cy="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7" name="Google Shape;847;p75"/>
          <p:cNvCxnSpPr/>
          <p:nvPr/>
        </p:nvCxnSpPr>
        <p:spPr>
          <a:xfrm>
            <a:off x="4236325" y="2996925"/>
            <a:ext cx="1958400" cy="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75"/>
          <p:cNvSpPr/>
          <p:nvPr/>
        </p:nvSpPr>
        <p:spPr>
          <a:xfrm>
            <a:off x="4356575" y="2015925"/>
            <a:ext cx="1595100" cy="881400"/>
          </a:xfrm>
          <a:prstGeom prst="rect">
            <a:avLst/>
          </a:prstGeom>
          <a:solidFill>
            <a:srgbClr val="E6B8AF">
              <a:alpha val="8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各組隨機抽取</a:t>
            </a:r>
            <a:r>
              <a:rPr b="1" lang="zh-TW" sz="1200">
                <a:solidFill>
                  <a:schemeClr val="dk1"/>
                </a:solidFill>
              </a:rPr>
              <a:t>共 2 首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每首播放 30 秒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共聽 8 首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49" name="Google Shape;849;p75"/>
          <p:cNvSpPr txBox="1"/>
          <p:nvPr/>
        </p:nvSpPr>
        <p:spPr>
          <a:xfrm>
            <a:off x="-35725" y="633750"/>
            <a:ext cx="52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33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ulim Park"/>
              <a:buChar char="●"/>
            </a:pPr>
            <a:r>
              <a:rPr b="1" lang="zh-TW" sz="1200">
                <a:solidFill>
                  <a:srgbClr val="222222"/>
                </a:solidFill>
                <a:latin typeface="Kulim Park"/>
                <a:ea typeface="Kulim Park"/>
                <a:cs typeface="Kulim Park"/>
                <a:sym typeface="Kulim Park"/>
              </a:rPr>
              <a:t>(Siebenaler, 1999)</a:t>
            </a:r>
            <a:endParaRPr sz="1200">
              <a:solidFill>
                <a:srgbClr val="363636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grpSp>
        <p:nvGrpSpPr>
          <p:cNvPr id="850" name="Google Shape;850;p75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851" name="Google Shape;851;p75"/>
            <p:cNvCxnSpPr>
              <a:stCxn id="852" idx="3"/>
              <a:endCxn id="853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54" name="Google Shape;854;p75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855" name="Google Shape;855;p75"/>
              <p:cNvCxnSpPr>
                <a:stCxn id="856" idx="3"/>
                <a:endCxn id="857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6" name="Google Shape;856;p75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58" name="Google Shape;858;p75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57" name="Google Shape;857;p75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52" name="Google Shape;852;p75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59" name="Google Shape;859;p75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53" name="Google Shape;853;p75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860" name="Google Shape;860;p7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6"/>
          <p:cNvSpPr txBox="1"/>
          <p:nvPr>
            <p:ph type="title"/>
          </p:nvPr>
        </p:nvSpPr>
        <p:spPr>
          <a:xfrm>
            <a:off x="1865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Measurement</a:t>
            </a:r>
            <a:r>
              <a:rPr b="1" lang="zh-TW" sz="2400">
                <a:solidFill>
                  <a:schemeClr val="lt1"/>
                </a:solidFill>
              </a:rPr>
              <a:t>【Experimental Design】</a:t>
            </a:r>
            <a:endParaRPr b="1">
              <a:solidFill>
                <a:srgbClr val="664B34"/>
              </a:solidFill>
            </a:endParaRPr>
          </a:p>
        </p:txBody>
      </p:sp>
      <p:sp>
        <p:nvSpPr>
          <p:cNvPr id="866" name="Google Shape;866;p76"/>
          <p:cNvSpPr txBox="1"/>
          <p:nvPr/>
        </p:nvSpPr>
        <p:spPr>
          <a:xfrm>
            <a:off x="-35725" y="633750"/>
            <a:ext cx="529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33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ulim Park"/>
              <a:buChar char="●"/>
            </a:pPr>
            <a:r>
              <a:rPr b="1" lang="zh-TW" sz="1200">
                <a:solidFill>
                  <a:srgbClr val="222222"/>
                </a:solidFill>
                <a:latin typeface="Kulim Park"/>
                <a:ea typeface="Kulim Park"/>
                <a:cs typeface="Kulim Park"/>
                <a:sym typeface="Kulim Park"/>
              </a:rPr>
              <a:t>Speed: Cheng and Yen (2009)</a:t>
            </a:r>
            <a:endParaRPr b="1" sz="1200">
              <a:solidFill>
                <a:srgbClr val="222222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1733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Kulim Park"/>
              <a:buChar char="●"/>
            </a:pPr>
            <a:r>
              <a:rPr b="1" lang="zh-TW" sz="1200">
                <a:solidFill>
                  <a:srgbClr val="222222"/>
                </a:solidFill>
                <a:latin typeface="Kulim Park"/>
                <a:ea typeface="Kulim Park"/>
                <a:cs typeface="Kulim Park"/>
                <a:sym typeface="Kulim Park"/>
              </a:rPr>
              <a:t>Genre: </a:t>
            </a:r>
            <a:r>
              <a:rPr b="1" lang="zh-TW" sz="1200">
                <a:solidFill>
                  <a:srgbClr val="222222"/>
                </a:solidFill>
              </a:rPr>
              <a:t>Sweeney and Wyber (2002). </a:t>
            </a:r>
            <a:endParaRPr b="1" sz="1200">
              <a:solidFill>
                <a:srgbClr val="22222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grpSp>
        <p:nvGrpSpPr>
          <p:cNvPr id="867" name="Google Shape;867;p76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868" name="Google Shape;868;p76"/>
            <p:cNvCxnSpPr>
              <a:stCxn id="869" idx="3"/>
              <a:endCxn id="870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71" name="Google Shape;871;p76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872" name="Google Shape;872;p76"/>
              <p:cNvCxnSpPr>
                <a:stCxn id="873" idx="3"/>
                <a:endCxn id="874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3" name="Google Shape;873;p76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75" name="Google Shape;875;p76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74" name="Google Shape;874;p76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69" name="Google Shape;869;p76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76" name="Google Shape;876;p76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70" name="Google Shape;870;p76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graphicFrame>
        <p:nvGraphicFramePr>
          <p:cNvPr id="877" name="Google Shape;877;p76"/>
          <p:cNvGraphicFramePr/>
          <p:nvPr/>
        </p:nvGraphicFramePr>
        <p:xfrm>
          <a:off x="369775" y="220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178375"/>
                <a:gridCol w="1217350"/>
                <a:gridCol w="1931025"/>
                <a:gridCol w="1705075"/>
                <a:gridCol w="1584675"/>
              </a:tblGrid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Measure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Data Collection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Types of data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6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IV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Fast / Slow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72 BPM or less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94 BPM or more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solidFill>
                          <a:srgbClr val="DB634B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Nominal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Classic / Pop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18-19 世紀的音樂家 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(e.g. 莫札特)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Spotify TOP 歌單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Nominal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DV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Willingness for paying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Willingness for paying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78" name="Google Shape;878;p76"/>
          <p:cNvSpPr/>
          <p:nvPr/>
        </p:nvSpPr>
        <p:spPr>
          <a:xfrm>
            <a:off x="369775" y="4342375"/>
            <a:ext cx="3157200" cy="393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6D9EEB"/>
                </a:solidFill>
              </a:rPr>
              <a:t>CV </a:t>
            </a:r>
            <a:r>
              <a:rPr b="1" lang="zh-TW" sz="1100">
                <a:solidFill>
                  <a:srgbClr val="6D9EEB"/>
                </a:solidFill>
              </a:rPr>
              <a:t>音樂介入程度；消費習慣；消費時間 ；</a:t>
            </a:r>
            <a:r>
              <a:rPr b="1" lang="zh-TW" sz="1100">
                <a:solidFill>
                  <a:srgbClr val="6D9EEB"/>
                </a:solidFill>
              </a:rPr>
              <a:t>網站</a:t>
            </a:r>
            <a:endParaRPr b="1" sz="1100">
              <a:solidFill>
                <a:srgbClr val="6D9EEB"/>
              </a:solidFill>
            </a:endParaRPr>
          </a:p>
        </p:txBody>
      </p:sp>
      <p:sp>
        <p:nvSpPr>
          <p:cNvPr id="879" name="Google Shape;879;p76"/>
          <p:cNvSpPr txBox="1"/>
          <p:nvPr/>
        </p:nvSpPr>
        <p:spPr>
          <a:xfrm>
            <a:off x="309275" y="1397575"/>
            <a:ext cx="7341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實驗: 2 (Speed: Fast/Slow) × 2 (Genre: Classic/Pop) 多因子設計</a:t>
            </a:r>
            <a:endParaRPr b="1" sz="130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0" name="Google Shape;880;p7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7"/>
          <p:cNvSpPr txBox="1"/>
          <p:nvPr>
            <p:ph type="title"/>
          </p:nvPr>
        </p:nvSpPr>
        <p:spPr>
          <a:xfrm>
            <a:off x="1103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Measurement</a:t>
            </a:r>
            <a:r>
              <a:rPr b="1" lang="zh-TW" sz="2400">
                <a:solidFill>
                  <a:schemeClr val="lt1"/>
                </a:solidFill>
              </a:rPr>
              <a:t>【</a:t>
            </a:r>
            <a:r>
              <a:rPr b="1" lang="zh-TW" sz="2400">
                <a:solidFill>
                  <a:schemeClr val="lt1"/>
                </a:solidFill>
              </a:rPr>
              <a:t>Posttest</a:t>
            </a:r>
            <a:r>
              <a:rPr b="1" lang="zh-TW" sz="2400">
                <a:solidFill>
                  <a:schemeClr val="lt1"/>
                </a:solidFill>
              </a:rPr>
              <a:t>】Willingness for paying</a:t>
            </a:r>
            <a:endParaRPr b="1">
              <a:solidFill>
                <a:srgbClr val="664B34"/>
              </a:solidFill>
            </a:endParaRPr>
          </a:p>
        </p:txBody>
      </p:sp>
      <p:sp>
        <p:nvSpPr>
          <p:cNvPr id="886" name="Google Shape;886;p77"/>
          <p:cNvSpPr txBox="1"/>
          <p:nvPr/>
        </p:nvSpPr>
        <p:spPr>
          <a:xfrm>
            <a:off x="259125" y="1168975"/>
            <a:ext cx="20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</a:rPr>
              <a:t>進行方式: 填問卷</a:t>
            </a:r>
            <a:endParaRPr b="1" sz="1800">
              <a:solidFill>
                <a:srgbClr val="664B34"/>
              </a:solidFill>
            </a:endParaRPr>
          </a:p>
        </p:txBody>
      </p:sp>
      <p:sp>
        <p:nvSpPr>
          <p:cNvPr id="887" name="Google Shape;887;p77"/>
          <p:cNvSpPr txBox="1"/>
          <p:nvPr/>
        </p:nvSpPr>
        <p:spPr>
          <a:xfrm>
            <a:off x="-111925" y="633750"/>
            <a:ext cx="52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33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ulim Park"/>
              <a:buChar char="●"/>
            </a:pPr>
            <a:r>
              <a:rPr b="1" lang="zh-TW" sz="1200">
                <a:solidFill>
                  <a:srgbClr val="1C1D1E"/>
                </a:solidFill>
                <a:latin typeface="Open Sans"/>
                <a:ea typeface="Open Sans"/>
                <a:cs typeface="Open Sans"/>
                <a:sym typeface="Open Sans"/>
              </a:rPr>
              <a:t>Babin and Attaway (2000)</a:t>
            </a:r>
            <a:endParaRPr b="1" sz="1200">
              <a:solidFill>
                <a:srgbClr val="363636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grpSp>
        <p:nvGrpSpPr>
          <p:cNvPr id="888" name="Google Shape;888;p77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889" name="Google Shape;889;p77"/>
            <p:cNvCxnSpPr>
              <a:stCxn id="890" idx="3"/>
              <a:endCxn id="891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2" name="Google Shape;892;p77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893" name="Google Shape;893;p77"/>
              <p:cNvCxnSpPr>
                <a:stCxn id="894" idx="3"/>
                <a:endCxn id="895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94" name="Google Shape;894;p77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96" name="Google Shape;896;p77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95" name="Google Shape;895;p77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90" name="Google Shape;890;p77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97" name="Google Shape;897;p77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91" name="Google Shape;891;p77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graphicFrame>
        <p:nvGraphicFramePr>
          <p:cNvPr id="898" name="Google Shape;898;p77"/>
          <p:cNvGraphicFramePr/>
          <p:nvPr/>
        </p:nvGraphicFramePr>
        <p:xfrm>
          <a:off x="2625188" y="125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4704350"/>
                <a:gridCol w="935725"/>
              </a:tblGrid>
              <a:tr h="28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Data Collection Questionnaire Design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Types</a:t>
                      </a:r>
                      <a:endParaRPr sz="9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8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我花費在「網路購物」的每 3000 元當中，我想在 Uniqlo 網站上花費________元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899" name="Google Shape;899;p7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8"/>
          <p:cNvSpPr txBox="1"/>
          <p:nvPr>
            <p:ph type="title"/>
          </p:nvPr>
        </p:nvSpPr>
        <p:spPr>
          <a:xfrm>
            <a:off x="1865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抽樣方法</a:t>
            </a:r>
            <a:endParaRPr b="1">
              <a:solidFill>
                <a:srgbClr val="664B34"/>
              </a:solidFill>
            </a:endParaRPr>
          </a:p>
        </p:txBody>
      </p:sp>
      <p:sp>
        <p:nvSpPr>
          <p:cNvPr id="905" name="Google Shape;905;p78"/>
          <p:cNvSpPr txBox="1"/>
          <p:nvPr/>
        </p:nvSpPr>
        <p:spPr>
          <a:xfrm>
            <a:off x="503625" y="1362900"/>
            <a:ext cx="78564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50" lvl="0" marL="21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1500"/>
              <a:buFont typeface="Open Sans"/>
              <a:buChar char="❖"/>
            </a:pPr>
            <a:r>
              <a:rPr b="1" lang="zh-TW" sz="1500">
                <a:solidFill>
                  <a:srgbClr val="1C1D1E"/>
                </a:solidFill>
                <a:latin typeface="Open Sans"/>
                <a:ea typeface="Open Sans"/>
                <a:cs typeface="Open Sans"/>
                <a:sym typeface="Open Sans"/>
              </a:rPr>
              <a:t>招募問卷發放管道：清交 Facebook 社團</a:t>
            </a:r>
            <a:endParaRPr b="1" sz="1500">
              <a:solidFill>
                <a:srgbClr val="1C1D1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3250" lvl="0" marL="21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1500"/>
              <a:buFont typeface="Open Sans"/>
              <a:buChar char="❖"/>
            </a:pPr>
            <a:r>
              <a:rPr b="1" lang="zh-TW" sz="1500">
                <a:solidFill>
                  <a:srgbClr val="1C1D1E"/>
                </a:solidFill>
                <a:latin typeface="Open Sans"/>
                <a:ea typeface="Open Sans"/>
                <a:cs typeface="Open Sans"/>
                <a:sym typeface="Open Sans"/>
              </a:rPr>
              <a:t>招募問卷回收數量：97 份</a:t>
            </a:r>
            <a:endParaRPr b="1" sz="1500">
              <a:solidFill>
                <a:srgbClr val="1C1D1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1500"/>
              <a:buFont typeface="Open Sans"/>
              <a:buChar char="➢"/>
            </a:pPr>
            <a:r>
              <a:rPr b="1" lang="zh-TW" sz="1500">
                <a:solidFill>
                  <a:srgbClr val="1C1D1E"/>
                </a:solidFill>
                <a:latin typeface="Open Sans"/>
                <a:ea typeface="Open Sans"/>
                <a:cs typeface="Open Sans"/>
                <a:sym typeface="Open Sans"/>
              </a:rPr>
              <a:t>實際參與實驗、回收樣本數量：66 份（放鳥率：32%） </a:t>
            </a:r>
            <a:endParaRPr b="1" sz="1500">
              <a:solidFill>
                <a:srgbClr val="1C1D1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3250" lvl="0" marL="21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1500"/>
              <a:buFont typeface="Open Sans"/>
              <a:buChar char="❖"/>
            </a:pPr>
            <a:r>
              <a:rPr b="1" lang="zh-TW" sz="1500">
                <a:solidFill>
                  <a:srgbClr val="1C1D1E"/>
                </a:solidFill>
                <a:latin typeface="Open Sans"/>
                <a:ea typeface="Open Sans"/>
                <a:cs typeface="Open Sans"/>
                <a:sym typeface="Open Sans"/>
              </a:rPr>
              <a:t>問卷篩選標準：19-30 歲</a:t>
            </a:r>
            <a:endParaRPr b="1" sz="1500">
              <a:solidFill>
                <a:srgbClr val="1C1D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78"/>
          <p:cNvSpPr txBox="1"/>
          <p:nvPr/>
        </p:nvSpPr>
        <p:spPr>
          <a:xfrm>
            <a:off x="503625" y="2996850"/>
            <a:ext cx="78564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50" lvl="0" marL="21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1500"/>
              <a:buFont typeface="Open Sans"/>
              <a:buChar char="❖"/>
            </a:pPr>
            <a:r>
              <a:rPr b="1" lang="zh-TW" sz="1500">
                <a:solidFill>
                  <a:srgbClr val="1C1D1E"/>
                </a:solidFill>
                <a:latin typeface="Open Sans"/>
                <a:ea typeface="Open Sans"/>
                <a:cs typeface="Open Sans"/>
                <a:sym typeface="Open Sans"/>
              </a:rPr>
              <a:t>有效樣本推估：385 份</a:t>
            </a:r>
            <a:endParaRPr b="1" sz="1500">
              <a:solidFill>
                <a:srgbClr val="1C1D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7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908" name="Google Shape;908;p78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909" name="Google Shape;909;p78"/>
            <p:cNvCxnSpPr>
              <a:stCxn id="910" idx="3"/>
              <a:endCxn id="911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2" name="Google Shape;912;p78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913" name="Google Shape;913;p78"/>
              <p:cNvCxnSpPr>
                <a:stCxn id="914" idx="3"/>
                <a:endCxn id="915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4" name="Google Shape;914;p78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16" name="Google Shape;916;p78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15" name="Google Shape;915;p78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10" name="Google Shape;910;p78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17" name="Google Shape;917;p78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11" name="Google Shape;911;p78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9"/>
          <p:cNvSpPr/>
          <p:nvPr/>
        </p:nvSpPr>
        <p:spPr>
          <a:xfrm>
            <a:off x="1042825" y="1081100"/>
            <a:ext cx="5183700" cy="88200"/>
          </a:xfrm>
          <a:prstGeom prst="rect">
            <a:avLst/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79"/>
          <p:cNvSpPr txBox="1"/>
          <p:nvPr>
            <p:ph type="title"/>
          </p:nvPr>
        </p:nvSpPr>
        <p:spPr>
          <a:xfrm>
            <a:off x="1287525" y="474050"/>
            <a:ext cx="5901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PreTest &amp; PosTest EDA</a:t>
            </a:r>
            <a:endParaRPr b="1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7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25" name="Google Shape;925;p79"/>
          <p:cNvSpPr/>
          <p:nvPr/>
        </p:nvSpPr>
        <p:spPr>
          <a:xfrm>
            <a:off x="223475" y="409850"/>
            <a:ext cx="2157000" cy="925200"/>
          </a:xfrm>
          <a:prstGeom prst="roundRect">
            <a:avLst>
              <a:gd fmla="val 9547" name="adj"/>
            </a:avLst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79"/>
          <p:cNvSpPr txBox="1"/>
          <p:nvPr/>
        </p:nvSpPr>
        <p:spPr>
          <a:xfrm>
            <a:off x="5496825" y="4516400"/>
            <a:ext cx="27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互動網頁連結: shorturl.at/lxzHU</a:t>
            </a:r>
            <a:endParaRPr/>
          </a:p>
        </p:txBody>
      </p:sp>
      <p:pic>
        <p:nvPicPr>
          <p:cNvPr id="927" name="Google Shape;927;p79" title="PreTest Profiling Report _Research Metho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25" y="1424225"/>
            <a:ext cx="4843477" cy="36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0"/>
          <p:cNvSpPr txBox="1"/>
          <p:nvPr>
            <p:ph type="title"/>
          </p:nvPr>
        </p:nvSpPr>
        <p:spPr>
          <a:xfrm>
            <a:off x="132300" y="132900"/>
            <a:ext cx="770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分</a:t>
            </a:r>
            <a:r>
              <a:rPr b="1" lang="zh-TW" sz="2600">
                <a:solidFill>
                  <a:srgbClr val="664B34"/>
                </a:solidFill>
              </a:rPr>
              <a:t>組 EDA 概覽 - </a:t>
            </a:r>
            <a:endParaRPr b="1" sz="2600">
              <a:solidFill>
                <a:srgbClr val="664B3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音樂偏好 &amp; 受測者背景 &amp; UQ偏好</a:t>
            </a:r>
            <a:endParaRPr b="1">
              <a:solidFill>
                <a:srgbClr val="664B34"/>
              </a:solidFill>
            </a:endParaRPr>
          </a:p>
        </p:txBody>
      </p:sp>
      <p:graphicFrame>
        <p:nvGraphicFramePr>
          <p:cNvPr id="933" name="Google Shape;933;p80"/>
          <p:cNvGraphicFramePr/>
          <p:nvPr/>
        </p:nvGraphicFramePr>
        <p:xfrm>
          <a:off x="182150" y="12890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467000"/>
                <a:gridCol w="1363625"/>
                <a:gridCol w="1428250"/>
                <a:gridCol w="1348125"/>
                <a:gridCol w="1285525"/>
                <a:gridCol w="1217050"/>
              </a:tblGrid>
              <a:tr h="368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2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前測資料</a:t>
                      </a:r>
                      <a:endParaRPr>
                        <a:solidFill>
                          <a:schemeClr val="dk2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Group </a:t>
                      </a: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快＋經典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Group </a:t>
                      </a: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慢＋經典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Group C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快＋流行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Group </a:t>
                      </a: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慢＋流行</a:t>
                      </a:r>
                      <a:endParaRPr sz="9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音樂偏好：平均數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歌單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3.22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3.21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3.18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3.38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 歌單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3.50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3.71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3.68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3.88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 歌單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3.41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3.53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3.18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3.44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 歌單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3.05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3.06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3.03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2.78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年齡：平均數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22.00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22.06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21.82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23.06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489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性別：平均數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0.75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0.59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0.41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0.75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pSp>
        <p:nvGrpSpPr>
          <p:cNvPr id="934" name="Google Shape;934;p80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935" name="Google Shape;935;p80"/>
            <p:cNvCxnSpPr>
              <a:stCxn id="936" idx="3"/>
              <a:endCxn id="937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38" name="Google Shape;938;p80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939" name="Google Shape;939;p80"/>
              <p:cNvCxnSpPr>
                <a:stCxn id="940" idx="3"/>
                <a:endCxn id="941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0" name="Google Shape;940;p80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42" name="Google Shape;942;p80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41" name="Google Shape;941;p80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36" name="Google Shape;936;p80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43" name="Google Shape;943;p80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37" name="Google Shape;937;p80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944" name="Google Shape;944;p80"/>
          <p:cNvSpPr/>
          <p:nvPr/>
        </p:nvSpPr>
        <p:spPr>
          <a:xfrm>
            <a:off x="-88025" y="1532725"/>
            <a:ext cx="956400" cy="387600"/>
          </a:xfrm>
          <a:prstGeom prst="wedgeRoundRectCallout">
            <a:avLst>
              <a:gd fmla="val 50301" name="adj1"/>
              <a:gd fmla="val 110933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皆最喜歡 B 歌單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945" name="Google Shape;945;p80"/>
          <p:cNvSpPr/>
          <p:nvPr/>
        </p:nvSpPr>
        <p:spPr>
          <a:xfrm>
            <a:off x="11250" y="2890875"/>
            <a:ext cx="956400" cy="387600"/>
          </a:xfrm>
          <a:prstGeom prst="wedgeRoundRectCallout">
            <a:avLst>
              <a:gd fmla="val 50301" name="adj1"/>
              <a:gd fmla="val 96324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年齡差異不大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946" name="Google Shape;946;p80"/>
          <p:cNvSpPr/>
          <p:nvPr/>
        </p:nvSpPr>
        <p:spPr>
          <a:xfrm>
            <a:off x="-44000" y="3879600"/>
            <a:ext cx="956400" cy="387600"/>
          </a:xfrm>
          <a:prstGeom prst="wedgeRoundRectCallout">
            <a:avLst>
              <a:gd fmla="val 68909" name="adj1"/>
              <a:gd fmla="val -11021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B、C 組女性較少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947" name="Google Shape;947;p80"/>
          <p:cNvSpPr txBox="1"/>
          <p:nvPr/>
        </p:nvSpPr>
        <p:spPr>
          <a:xfrm>
            <a:off x="253325" y="4312200"/>
            <a:ext cx="580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3C4043"/>
                </a:solidFill>
              </a:rPr>
              <a:t>目的是表示組間偏好雷同</a:t>
            </a:r>
            <a:endParaRPr sz="1050"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3C4043"/>
                </a:solidFill>
              </a:rPr>
              <a:t>(1). 音樂偏好 </a:t>
            </a:r>
            <a:endParaRPr sz="1050"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3C4043"/>
                </a:solidFill>
              </a:rPr>
              <a:t>(2). 背景(年齡性別) </a:t>
            </a:r>
            <a:endParaRPr sz="1050"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3C4043"/>
                </a:solidFill>
              </a:rPr>
              <a:t>(3). UQ偏好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48" name="Google Shape;948;p8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1"/>
          <p:cNvSpPr txBox="1"/>
          <p:nvPr>
            <p:ph type="title"/>
          </p:nvPr>
        </p:nvSpPr>
        <p:spPr>
          <a:xfrm>
            <a:off x="487175" y="279238"/>
            <a:ext cx="3848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Pretest </a:t>
            </a:r>
            <a:r>
              <a:rPr lang="zh-TW"/>
              <a:t>音樂偏好</a:t>
            </a:r>
            <a:endParaRPr/>
          </a:p>
        </p:txBody>
      </p:sp>
      <p:pic>
        <p:nvPicPr>
          <p:cNvPr id="954" name="Google Shape;95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75" y="1188350"/>
            <a:ext cx="6926300" cy="36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81"/>
          <p:cNvSpPr txBox="1"/>
          <p:nvPr/>
        </p:nvSpPr>
        <p:spPr>
          <a:xfrm>
            <a:off x="4951100" y="4101825"/>
            <a:ext cx="23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DFKai-SB"/>
                <a:ea typeface="DFKai-SB"/>
                <a:cs typeface="DFKai-SB"/>
                <a:sym typeface="DFKai-SB"/>
              </a:rPr>
              <a:t>改善:</a:t>
            </a:r>
            <a:endParaRPr sz="1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DFKai-SB"/>
                <a:ea typeface="DFKai-SB"/>
                <a:cs typeface="DFKai-SB"/>
                <a:sym typeface="DFKai-SB"/>
              </a:rPr>
              <a:t>1. </a:t>
            </a:r>
            <a:r>
              <a:rPr lang="zh-TW" sz="1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歌曲不夠(兩首太少)</a:t>
            </a:r>
            <a:endParaRPr sz="1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 音樂相關控制變量不夠嚴謹</a:t>
            </a:r>
            <a:endParaRPr sz="1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56" name="Google Shape;956;p8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2"/>
          <p:cNvSpPr/>
          <p:nvPr/>
        </p:nvSpPr>
        <p:spPr>
          <a:xfrm>
            <a:off x="1629075" y="2620025"/>
            <a:ext cx="4894800" cy="88200"/>
          </a:xfrm>
          <a:prstGeom prst="rect">
            <a:avLst/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82"/>
          <p:cNvSpPr txBox="1"/>
          <p:nvPr>
            <p:ph type="title"/>
          </p:nvPr>
        </p:nvSpPr>
        <p:spPr>
          <a:xfrm>
            <a:off x="2966725" y="1806625"/>
            <a:ext cx="5040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Method Chose</a:t>
            </a:r>
            <a:endParaRPr b="1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&amp; Hypothesis testing</a:t>
            </a:r>
            <a:endParaRPr b="1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8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64" name="Google Shape;964;p82"/>
          <p:cNvSpPr/>
          <p:nvPr/>
        </p:nvSpPr>
        <p:spPr>
          <a:xfrm>
            <a:off x="809725" y="1948775"/>
            <a:ext cx="2157000" cy="925200"/>
          </a:xfrm>
          <a:prstGeom prst="roundRect">
            <a:avLst>
              <a:gd fmla="val 9547" name="adj"/>
            </a:avLst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3"/>
          <p:cNvSpPr/>
          <p:nvPr/>
        </p:nvSpPr>
        <p:spPr>
          <a:xfrm>
            <a:off x="903882" y="2326700"/>
            <a:ext cx="1588800" cy="677100"/>
          </a:xfrm>
          <a:prstGeom prst="flowChartManualOperation">
            <a:avLst/>
          </a:prstGeom>
          <a:solidFill>
            <a:srgbClr val="D4CBBB">
              <a:alpha val="39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83"/>
          <p:cNvSpPr txBox="1"/>
          <p:nvPr>
            <p:ph type="title"/>
          </p:nvPr>
        </p:nvSpPr>
        <p:spPr>
          <a:xfrm>
            <a:off x="1865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資料分析流程與檢定方法選擇</a:t>
            </a:r>
            <a:endParaRPr b="1">
              <a:solidFill>
                <a:srgbClr val="664B34"/>
              </a:solidFill>
            </a:endParaRPr>
          </a:p>
        </p:txBody>
      </p:sp>
      <p:grpSp>
        <p:nvGrpSpPr>
          <p:cNvPr id="971" name="Google Shape;971;p83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972" name="Google Shape;972;p83"/>
            <p:cNvCxnSpPr>
              <a:stCxn id="973" idx="3"/>
              <a:endCxn id="974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75" name="Google Shape;975;p83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976" name="Google Shape;976;p83"/>
              <p:cNvCxnSpPr>
                <a:stCxn id="977" idx="3"/>
                <a:endCxn id="978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77" name="Google Shape;977;p83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79" name="Google Shape;979;p83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78" name="Google Shape;978;p83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73" name="Google Shape;973;p83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80" name="Google Shape;980;p83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974" name="Google Shape;974;p83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981" name="Google Shape;981;p83"/>
          <p:cNvSpPr txBox="1"/>
          <p:nvPr/>
        </p:nvSpPr>
        <p:spPr>
          <a:xfrm>
            <a:off x="791750" y="1465650"/>
            <a:ext cx="10620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前測資料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82" name="Google Shape;982;p83"/>
          <p:cNvSpPr txBox="1"/>
          <p:nvPr/>
        </p:nvSpPr>
        <p:spPr>
          <a:xfrm>
            <a:off x="808800" y="4191575"/>
            <a:ext cx="12546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後測資料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83" name="Google Shape;983;p83"/>
          <p:cNvSpPr txBox="1"/>
          <p:nvPr/>
        </p:nvSpPr>
        <p:spPr>
          <a:xfrm>
            <a:off x="491325" y="890025"/>
            <a:ext cx="2499600" cy="4002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確認各組</a:t>
            </a: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消費習慣</a:t>
            </a:r>
            <a:r>
              <a:rPr lang="zh-TW">
                <a:latin typeface="Manrope"/>
                <a:ea typeface="Manrope"/>
                <a:cs typeface="Manrope"/>
                <a:sym typeface="Manrope"/>
              </a:rPr>
              <a:t>無顯著差異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84" name="Google Shape;984;p83"/>
          <p:cNvSpPr txBox="1"/>
          <p:nvPr/>
        </p:nvSpPr>
        <p:spPr>
          <a:xfrm>
            <a:off x="2387025" y="4068575"/>
            <a:ext cx="2640600" cy="6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檢驗</a:t>
            </a:r>
            <a:r>
              <a:rPr b="1"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中位數</a:t>
            </a:r>
            <a:r>
              <a:rPr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是否有差異：Wilcoxon Test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85" name="Google Shape;985;p83"/>
          <p:cNvSpPr txBox="1"/>
          <p:nvPr/>
        </p:nvSpPr>
        <p:spPr>
          <a:xfrm>
            <a:off x="2184763" y="1465650"/>
            <a:ext cx="16803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剔除 Outlier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86" name="Google Shape;986;p83"/>
          <p:cNvSpPr txBox="1"/>
          <p:nvPr/>
        </p:nvSpPr>
        <p:spPr>
          <a:xfrm>
            <a:off x="4761600" y="1342650"/>
            <a:ext cx="2499600" cy="6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檢驗</a:t>
            </a:r>
            <a:r>
              <a:rPr b="1"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平均數</a:t>
            </a:r>
            <a:r>
              <a:rPr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是否有差異：T-test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87" name="Google Shape;987;p83"/>
          <p:cNvSpPr txBox="1"/>
          <p:nvPr/>
        </p:nvSpPr>
        <p:spPr>
          <a:xfrm>
            <a:off x="4775100" y="2964375"/>
            <a:ext cx="2472600" cy="6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檢驗</a:t>
            </a:r>
            <a:r>
              <a:rPr b="1"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中位數</a:t>
            </a:r>
            <a:r>
              <a:rPr lang="zh-TW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是否有差異：Wilcoxon Test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88" name="Google Shape;988;p83"/>
          <p:cNvSpPr txBox="1"/>
          <p:nvPr/>
        </p:nvSpPr>
        <p:spPr>
          <a:xfrm>
            <a:off x="4914000" y="1937075"/>
            <a:ext cx="309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確認 T-test 前提是否滿足</a:t>
            </a:r>
            <a:endParaRPr sz="13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Manrope"/>
              <a:buChar char="●"/>
            </a:pPr>
            <a:r>
              <a:rPr lang="zh-TW" sz="13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資料呈常態分佈</a:t>
            </a:r>
            <a:r>
              <a:rPr lang="zh-TW" sz="13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：</a:t>
            </a:r>
            <a:r>
              <a:rPr lang="zh-TW" sz="13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Shapiro-Wilk</a:t>
            </a:r>
            <a:endParaRPr sz="13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Manrope"/>
              <a:buChar char="●"/>
            </a:pPr>
            <a:r>
              <a:rPr lang="zh-TW" sz="13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變異數相異或相同：F test</a:t>
            </a:r>
            <a:endParaRPr sz="13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Manrope"/>
              <a:buChar char="●"/>
            </a:pPr>
            <a:r>
              <a:rPr lang="zh-TW" sz="13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獨立</a:t>
            </a:r>
            <a:endParaRPr sz="13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989" name="Google Shape;989;p83"/>
          <p:cNvCxnSpPr>
            <a:stCxn id="981" idx="3"/>
            <a:endCxn id="985" idx="1"/>
          </p:cNvCxnSpPr>
          <p:nvPr/>
        </p:nvCxnSpPr>
        <p:spPr>
          <a:xfrm>
            <a:off x="1853750" y="1681200"/>
            <a:ext cx="3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0" name="Google Shape;990;p83"/>
          <p:cNvCxnSpPr>
            <a:stCxn id="985" idx="3"/>
            <a:endCxn id="986" idx="1"/>
          </p:cNvCxnSpPr>
          <p:nvPr/>
        </p:nvCxnSpPr>
        <p:spPr>
          <a:xfrm>
            <a:off x="3865063" y="1681200"/>
            <a:ext cx="89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1" name="Google Shape;991;p83"/>
          <p:cNvCxnSpPr>
            <a:stCxn id="985" idx="3"/>
            <a:endCxn id="987" idx="1"/>
          </p:cNvCxnSpPr>
          <p:nvPr/>
        </p:nvCxnSpPr>
        <p:spPr>
          <a:xfrm>
            <a:off x="3865063" y="1681200"/>
            <a:ext cx="909900" cy="16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2" name="Google Shape;992;p83"/>
          <p:cNvSpPr txBox="1"/>
          <p:nvPr/>
        </p:nvSpPr>
        <p:spPr>
          <a:xfrm>
            <a:off x="491325" y="3565275"/>
            <a:ext cx="1680300" cy="4002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檢驗 </a:t>
            </a: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Hypothesis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993" name="Google Shape;993;p83"/>
          <p:cNvCxnSpPr>
            <a:stCxn id="982" idx="3"/>
            <a:endCxn id="984" idx="1"/>
          </p:cNvCxnSpPr>
          <p:nvPr/>
        </p:nvCxnSpPr>
        <p:spPr>
          <a:xfrm>
            <a:off x="2063400" y="4407125"/>
            <a:ext cx="3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4" name="Google Shape;994;p83"/>
          <p:cNvSpPr/>
          <p:nvPr/>
        </p:nvSpPr>
        <p:spPr>
          <a:xfrm>
            <a:off x="7733050" y="2116100"/>
            <a:ext cx="386100" cy="379500"/>
          </a:xfrm>
          <a:prstGeom prst="mathMultiply">
            <a:avLst>
              <a:gd fmla="val 23520" name="adj1"/>
            </a:avLst>
          </a:prstGeom>
          <a:solidFill>
            <a:srgbClr val="DB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3"/>
          <p:cNvSpPr/>
          <p:nvPr/>
        </p:nvSpPr>
        <p:spPr>
          <a:xfrm>
            <a:off x="6456475" y="3874500"/>
            <a:ext cx="2472600" cy="900600"/>
          </a:xfrm>
          <a:prstGeom prst="wedgeRoundRectCallout">
            <a:avLst>
              <a:gd fmla="val -32723" name="adj1"/>
              <a:gd fmla="val -104544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6"/>
                </a:solidFill>
              </a:rPr>
              <a:t>選擇：</a:t>
            </a:r>
            <a:endParaRPr sz="1300">
              <a:solidFill>
                <a:schemeClr val="accent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-"/>
            </a:pPr>
            <a:r>
              <a:rPr lang="zh-TW" sz="1300">
                <a:solidFill>
                  <a:schemeClr val="accent6"/>
                </a:solidFill>
              </a:rPr>
              <a:t>檢驗中位數</a:t>
            </a:r>
            <a:endParaRPr sz="1300">
              <a:solidFill>
                <a:schemeClr val="accent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-"/>
            </a:pPr>
            <a:r>
              <a:rPr lang="zh-TW" sz="1300">
                <a:solidFill>
                  <a:schemeClr val="accent6"/>
                </a:solidFill>
              </a:rPr>
              <a:t>以 Wilcoxon Test 作為檢定方法</a:t>
            </a:r>
            <a:endParaRPr sz="1300">
              <a:solidFill>
                <a:schemeClr val="accent6"/>
              </a:solidFill>
            </a:endParaRPr>
          </a:p>
        </p:txBody>
      </p:sp>
      <p:cxnSp>
        <p:nvCxnSpPr>
          <p:cNvPr id="996" name="Google Shape;996;p83"/>
          <p:cNvCxnSpPr>
            <a:stCxn id="985" idx="2"/>
            <a:endCxn id="982" idx="0"/>
          </p:cNvCxnSpPr>
          <p:nvPr/>
        </p:nvCxnSpPr>
        <p:spPr>
          <a:xfrm flipH="1">
            <a:off x="1436113" y="1896750"/>
            <a:ext cx="1588800" cy="22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97" name="Google Shape;997;p83"/>
          <p:cNvSpPr txBox="1"/>
          <p:nvPr/>
        </p:nvSpPr>
        <p:spPr>
          <a:xfrm>
            <a:off x="717550" y="2305838"/>
            <a:ext cx="189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前測 outlier 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不進入後測資料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98" name="Google Shape;998;p83"/>
          <p:cNvSpPr/>
          <p:nvPr/>
        </p:nvSpPr>
        <p:spPr>
          <a:xfrm>
            <a:off x="2310825" y="2485413"/>
            <a:ext cx="386100" cy="379500"/>
          </a:xfrm>
          <a:prstGeom prst="mathMultiply">
            <a:avLst>
              <a:gd fmla="val 23520" name="adj1"/>
            </a:avLst>
          </a:prstGeom>
          <a:solidFill>
            <a:srgbClr val="DB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8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6"/>
          <p:cNvSpPr txBox="1"/>
          <p:nvPr>
            <p:ph type="title"/>
          </p:nvPr>
        </p:nvSpPr>
        <p:spPr>
          <a:xfrm>
            <a:off x="719925" y="413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b="1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623" name="Google Shape;623;p66"/>
          <p:cNvSpPr/>
          <p:nvPr/>
        </p:nvSpPr>
        <p:spPr>
          <a:xfrm>
            <a:off x="946100" y="1679350"/>
            <a:ext cx="2157000" cy="925200"/>
          </a:xfrm>
          <a:prstGeom prst="roundRect">
            <a:avLst>
              <a:gd fmla="val 9547" name="adj"/>
            </a:avLst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66"/>
          <p:cNvSpPr/>
          <p:nvPr/>
        </p:nvSpPr>
        <p:spPr>
          <a:xfrm>
            <a:off x="3493500" y="1679350"/>
            <a:ext cx="2157000" cy="925200"/>
          </a:xfrm>
          <a:prstGeom prst="roundRect">
            <a:avLst>
              <a:gd fmla="val 9547" name="adj"/>
            </a:avLst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Literature </a:t>
            </a:r>
            <a:b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66"/>
          <p:cNvSpPr/>
          <p:nvPr/>
        </p:nvSpPr>
        <p:spPr>
          <a:xfrm>
            <a:off x="6040900" y="1679350"/>
            <a:ext cx="2157000" cy="925200"/>
          </a:xfrm>
          <a:prstGeom prst="roundRect">
            <a:avLst>
              <a:gd fmla="val 9547" name="adj"/>
            </a:avLst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Theoretical </a:t>
            </a:r>
            <a:b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66"/>
          <p:cNvSpPr/>
          <p:nvPr/>
        </p:nvSpPr>
        <p:spPr>
          <a:xfrm>
            <a:off x="946100" y="3472275"/>
            <a:ext cx="2157000" cy="925200"/>
          </a:xfrm>
          <a:prstGeom prst="roundRect">
            <a:avLst>
              <a:gd fmla="val 9547" name="adj"/>
            </a:avLst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66"/>
          <p:cNvSpPr/>
          <p:nvPr/>
        </p:nvSpPr>
        <p:spPr>
          <a:xfrm>
            <a:off x="3493500" y="3472275"/>
            <a:ext cx="2157000" cy="925200"/>
          </a:xfrm>
          <a:prstGeom prst="roundRect">
            <a:avLst>
              <a:gd fmla="val 9547" name="adj"/>
            </a:avLst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66"/>
          <p:cNvSpPr/>
          <p:nvPr/>
        </p:nvSpPr>
        <p:spPr>
          <a:xfrm>
            <a:off x="6040900" y="3472275"/>
            <a:ext cx="2157000" cy="925200"/>
          </a:xfrm>
          <a:prstGeom prst="roundRect">
            <a:avLst>
              <a:gd fmla="val 9547" name="adj"/>
            </a:avLst>
          </a:prstGeom>
          <a:solidFill>
            <a:srgbClr val="AC9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66"/>
          <p:cNvSpPr txBox="1"/>
          <p:nvPr>
            <p:ph type="title"/>
          </p:nvPr>
        </p:nvSpPr>
        <p:spPr>
          <a:xfrm>
            <a:off x="1509200" y="1363750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2000">
                <a:solidFill>
                  <a:srgbClr val="D8C3B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1" sz="2000">
              <a:solidFill>
                <a:srgbClr val="D8C3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66"/>
          <p:cNvSpPr txBox="1"/>
          <p:nvPr>
            <p:ph type="title"/>
          </p:nvPr>
        </p:nvSpPr>
        <p:spPr>
          <a:xfrm>
            <a:off x="4056600" y="1363750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2000">
                <a:solidFill>
                  <a:srgbClr val="D8C3B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1" sz="2000">
              <a:solidFill>
                <a:srgbClr val="D8C3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66"/>
          <p:cNvSpPr txBox="1"/>
          <p:nvPr>
            <p:ph type="title"/>
          </p:nvPr>
        </p:nvSpPr>
        <p:spPr>
          <a:xfrm>
            <a:off x="6604000" y="1363750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2000">
                <a:solidFill>
                  <a:srgbClr val="D8C3B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1" sz="2000">
              <a:solidFill>
                <a:srgbClr val="D8C3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66"/>
          <p:cNvSpPr txBox="1"/>
          <p:nvPr>
            <p:ph type="title"/>
          </p:nvPr>
        </p:nvSpPr>
        <p:spPr>
          <a:xfrm>
            <a:off x="1509200" y="3156675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2000">
                <a:solidFill>
                  <a:srgbClr val="D8C3B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1" sz="2000">
              <a:solidFill>
                <a:srgbClr val="D8C3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6"/>
          <p:cNvSpPr txBox="1"/>
          <p:nvPr>
            <p:ph type="title"/>
          </p:nvPr>
        </p:nvSpPr>
        <p:spPr>
          <a:xfrm>
            <a:off x="4056600" y="3156675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2000">
                <a:solidFill>
                  <a:srgbClr val="D8C3B2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1" sz="2000">
              <a:solidFill>
                <a:srgbClr val="D8C3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6"/>
          <p:cNvSpPr txBox="1"/>
          <p:nvPr>
            <p:ph type="title"/>
          </p:nvPr>
        </p:nvSpPr>
        <p:spPr>
          <a:xfrm>
            <a:off x="6604000" y="3156675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2000">
                <a:solidFill>
                  <a:srgbClr val="D8C3B2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1" sz="2000">
              <a:solidFill>
                <a:srgbClr val="D8C3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4" name="Google Shape;1004;p84"/>
          <p:cNvGraphicFramePr/>
          <p:nvPr/>
        </p:nvGraphicFramePr>
        <p:xfrm>
          <a:off x="279675" y="9713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898625"/>
                <a:gridCol w="720925"/>
                <a:gridCol w="1501325"/>
                <a:gridCol w="1520550"/>
                <a:gridCol w="1352775"/>
                <a:gridCol w="1255125"/>
              </a:tblGrid>
              <a:tr h="3315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2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前測資料</a:t>
                      </a:r>
                      <a:endParaRPr b="1" sz="1100">
                        <a:solidFill>
                          <a:schemeClr val="dk2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A：快＋經典(16)</a:t>
                      </a:r>
                      <a:endParaRPr b="1" sz="11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B：慢＋經典(17)</a:t>
                      </a:r>
                      <a:endParaRPr b="1" sz="11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C：快＋流行(17)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D：慢＋流行(16)</a:t>
                      </a:r>
                      <a:endParaRPr sz="11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157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消費習慣：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每月平均網購花費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刪除 outlier 前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578.125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2641.176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1085.294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1131.250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1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標準差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507.599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3750.843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1055.309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1245.642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1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中位數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500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  700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  650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05" name="Google Shape;1005;p84"/>
          <p:cNvSpPr txBox="1"/>
          <p:nvPr>
            <p:ph type="title"/>
          </p:nvPr>
        </p:nvSpPr>
        <p:spPr>
          <a:xfrm>
            <a:off x="16750" y="31342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664B34"/>
                </a:solidFill>
              </a:rPr>
              <a:t>A、B、C、D </a:t>
            </a:r>
            <a:r>
              <a:rPr b="1" lang="zh-TW" sz="2400">
                <a:solidFill>
                  <a:srgbClr val="664B34"/>
                </a:solidFill>
              </a:rPr>
              <a:t>四組比較</a:t>
            </a:r>
            <a:endParaRPr b="1" sz="2400">
              <a:solidFill>
                <a:srgbClr val="664B34"/>
              </a:solidFill>
            </a:endParaRPr>
          </a:p>
        </p:txBody>
      </p:sp>
      <p:sp>
        <p:nvSpPr>
          <p:cNvPr id="1006" name="Google Shape;1006;p8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007" name="Google Shape;1007;p84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008" name="Google Shape;1008;p84"/>
            <p:cNvCxnSpPr>
              <a:stCxn id="1009" idx="3"/>
              <a:endCxn id="1010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11" name="Google Shape;1011;p84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012" name="Google Shape;1012;p84"/>
              <p:cNvCxnSpPr>
                <a:stCxn id="1013" idx="3"/>
                <a:endCxn id="1014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13" name="Google Shape;1013;p84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15" name="Google Shape;1015;p84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14" name="Google Shape;1014;p84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09" name="Google Shape;1009;p84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16" name="Google Shape;1016;p84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10" name="Google Shape;1010;p84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pic>
        <p:nvPicPr>
          <p:cNvPr id="1017" name="Google Shape;10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50" y="2508450"/>
            <a:ext cx="4022500" cy="23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325" y="2472900"/>
            <a:ext cx="3897112" cy="23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84"/>
          <p:cNvSpPr txBox="1"/>
          <p:nvPr/>
        </p:nvSpPr>
        <p:spPr>
          <a:xfrm>
            <a:off x="3081900" y="4794225"/>
            <a:ext cx="32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highlight>
                  <a:srgbClr val="F3F3F3"/>
                </a:highlight>
                <a:latin typeface="Kulim Park"/>
                <a:ea typeface="Kulim Park"/>
                <a:cs typeface="Kulim Park"/>
                <a:sym typeface="Kulim Park"/>
              </a:rPr>
              <a:t>(</a:t>
            </a:r>
            <a:r>
              <a:rPr b="1" lang="zh-TW">
                <a:solidFill>
                  <a:schemeClr val="lt1"/>
                </a:solidFill>
                <a:highlight>
                  <a:srgbClr val="F3F3F3"/>
                </a:highlight>
                <a:latin typeface="Kulim Park"/>
                <a:ea typeface="Kulim Park"/>
                <a:cs typeface="Kulim Park"/>
                <a:sym typeface="Kulim Park"/>
              </a:rPr>
              <a:t>併組前 - Mean 與 Median 的差別)</a:t>
            </a:r>
            <a:endParaRPr sz="1800">
              <a:highlight>
                <a:srgbClr val="F3F3F3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20" name="Google Shape;1020;p84"/>
          <p:cNvSpPr txBox="1"/>
          <p:nvPr/>
        </p:nvSpPr>
        <p:spPr>
          <a:xfrm>
            <a:off x="0" y="-54875"/>
            <a:ext cx="2091900" cy="3540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確認各組</a:t>
            </a:r>
            <a:r>
              <a:rPr b="1" lang="zh-TW" sz="1100">
                <a:latin typeface="Manrope"/>
                <a:ea typeface="Manrope"/>
                <a:cs typeface="Manrope"/>
                <a:sym typeface="Manrope"/>
              </a:rPr>
              <a:t>消費習慣</a:t>
            </a: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無顯著差異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21" name="Google Shape;1021;p84"/>
          <p:cNvSpPr txBox="1"/>
          <p:nvPr/>
        </p:nvSpPr>
        <p:spPr>
          <a:xfrm>
            <a:off x="6063800" y="4615371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22" name="Google Shape;1022;p84"/>
          <p:cNvSpPr txBox="1"/>
          <p:nvPr/>
        </p:nvSpPr>
        <p:spPr>
          <a:xfrm>
            <a:off x="2044250" y="4645371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" name="Google Shape;1027;p85"/>
          <p:cNvGraphicFramePr/>
          <p:nvPr/>
        </p:nvGraphicFramePr>
        <p:xfrm>
          <a:off x="517200" y="6384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467000"/>
                <a:gridCol w="1363625"/>
                <a:gridCol w="1428250"/>
                <a:gridCol w="1348125"/>
                <a:gridCol w="1285525"/>
                <a:gridCol w="1217050"/>
              </a:tblGrid>
              <a:tr h="368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2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前測資料</a:t>
                      </a:r>
                      <a:endParaRPr>
                        <a:solidFill>
                          <a:schemeClr val="dk2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A：快＋經典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B：慢＋經典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C：快＋流行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D：慢＋流行</a:t>
                      </a:r>
                      <a:endParaRPr sz="9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消費習慣：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每月平均網購花費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刪除 outlier 前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578.125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2641.176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1085.294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1131.250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標準差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507.599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3750.843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1055.309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1245.642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中位數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500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  700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  650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DB634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消費習慣：</a:t>
                      </a:r>
                      <a:endParaRPr sz="1200">
                        <a:solidFill>
                          <a:srgbClr val="DB634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DB634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每月平均網購花費</a:t>
                      </a:r>
                      <a:endParaRPr sz="1200">
                        <a:solidFill>
                          <a:srgbClr val="DB634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B634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刪除 outlier 後</a:t>
                      </a:r>
                      <a:endParaRPr b="1" sz="1200">
                        <a:solidFill>
                          <a:srgbClr val="DB634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365.385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1460.000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903.125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873.333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標準差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137.515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1273.802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765.608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722.562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94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中位數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</a:rPr>
                        <a:t>300</a:t>
                      </a:r>
                      <a:endParaRPr b="1" sz="1200">
                        <a:solidFill>
                          <a:srgbClr val="DB634B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</a:rPr>
                        <a:t>1000</a:t>
                      </a:r>
                      <a:endParaRPr b="1" sz="1200">
                        <a:solidFill>
                          <a:srgbClr val="DB634B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600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500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28" name="Google Shape;1028;p85"/>
          <p:cNvSpPr/>
          <p:nvPr/>
        </p:nvSpPr>
        <p:spPr>
          <a:xfrm rot="-671">
            <a:off x="1815200" y="3565266"/>
            <a:ext cx="3075300" cy="431700"/>
          </a:xfrm>
          <a:prstGeom prst="wedgeRoundRectCallout">
            <a:avLst>
              <a:gd fmla="val 53143" name="adj1"/>
              <a:gd fmla="val -169846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A 組仍花費偏少、B 組仍花費偏多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029" name="Google Shape;1029;p85"/>
          <p:cNvSpPr txBox="1"/>
          <p:nvPr>
            <p:ph type="title"/>
          </p:nvPr>
        </p:nvSpPr>
        <p:spPr>
          <a:xfrm>
            <a:off x="1865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100">
                <a:solidFill>
                  <a:srgbClr val="664B34"/>
                </a:solidFill>
              </a:rPr>
              <a:t>嘗試一：A、B、C、D 四組各</a:t>
            </a:r>
            <a:r>
              <a:rPr b="1" lang="zh-TW" sz="2100">
                <a:solidFill>
                  <a:srgbClr val="664B34"/>
                </a:solidFill>
              </a:rPr>
              <a:t>刪其 outlier，效果仍不好</a:t>
            </a:r>
            <a:r>
              <a:rPr b="1" lang="zh-TW" sz="2100">
                <a:solidFill>
                  <a:srgbClr val="664B34"/>
                </a:solidFill>
              </a:rPr>
              <a:t> </a:t>
            </a:r>
            <a:endParaRPr b="1" sz="2000">
              <a:solidFill>
                <a:srgbClr val="664B34"/>
              </a:solidFill>
            </a:endParaRPr>
          </a:p>
        </p:txBody>
      </p:sp>
      <p:sp>
        <p:nvSpPr>
          <p:cNvPr id="1030" name="Google Shape;1030;p8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031" name="Google Shape;1031;p85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032" name="Google Shape;1032;p85"/>
            <p:cNvCxnSpPr>
              <a:stCxn id="1033" idx="3"/>
              <a:endCxn id="1034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5" name="Google Shape;1035;p85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036" name="Google Shape;1036;p85"/>
              <p:cNvCxnSpPr>
                <a:stCxn id="1037" idx="3"/>
                <a:endCxn id="1038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37" name="Google Shape;1037;p85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39" name="Google Shape;1039;p85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38" name="Google Shape;1038;p85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33" name="Google Shape;1033;p85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40" name="Google Shape;1040;p85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34" name="Google Shape;1034;p85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041" name="Google Shape;1041;p85"/>
          <p:cNvSpPr txBox="1"/>
          <p:nvPr/>
        </p:nvSpPr>
        <p:spPr>
          <a:xfrm>
            <a:off x="0" y="-54875"/>
            <a:ext cx="2091900" cy="3540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確認各組</a:t>
            </a:r>
            <a:r>
              <a:rPr b="1" lang="zh-TW" sz="1100">
                <a:latin typeface="Manrope"/>
                <a:ea typeface="Manrope"/>
                <a:cs typeface="Manrope"/>
                <a:sym typeface="Manrope"/>
              </a:rPr>
              <a:t>消費習慣</a:t>
            </a: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無顯著差異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793" y="2571750"/>
            <a:ext cx="3791896" cy="25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475" y="2571750"/>
            <a:ext cx="3791849" cy="250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475" y="0"/>
            <a:ext cx="3791849" cy="250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2625" y="0"/>
            <a:ext cx="3791849" cy="2504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8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051" name="Google Shape;1051;p86"/>
          <p:cNvSpPr txBox="1"/>
          <p:nvPr/>
        </p:nvSpPr>
        <p:spPr>
          <a:xfrm>
            <a:off x="49475" y="181250"/>
            <a:ext cx="2091900" cy="3540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確認各組</a:t>
            </a:r>
            <a:r>
              <a:rPr b="1" lang="zh-TW" sz="1100">
                <a:latin typeface="Manrope"/>
                <a:ea typeface="Manrope"/>
                <a:cs typeface="Manrope"/>
                <a:sym typeface="Manrope"/>
              </a:rPr>
              <a:t>消費習慣</a:t>
            </a: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無顯著差異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2" name="Google Shape;1052;p86"/>
          <p:cNvSpPr txBox="1"/>
          <p:nvPr/>
        </p:nvSpPr>
        <p:spPr>
          <a:xfrm>
            <a:off x="228800" y="2003125"/>
            <a:ext cx="3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平均數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3" name="Google Shape;1053;p86"/>
          <p:cNvSpPr txBox="1"/>
          <p:nvPr/>
        </p:nvSpPr>
        <p:spPr>
          <a:xfrm>
            <a:off x="8781400" y="2003125"/>
            <a:ext cx="3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中位數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4" name="Google Shape;1054;p86"/>
          <p:cNvSpPr txBox="1"/>
          <p:nvPr/>
        </p:nvSpPr>
        <p:spPr>
          <a:xfrm>
            <a:off x="3862725" y="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刪除 outlier 前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5" name="Google Shape;1055;p86"/>
          <p:cNvSpPr txBox="1"/>
          <p:nvPr/>
        </p:nvSpPr>
        <p:spPr>
          <a:xfrm>
            <a:off x="4000875" y="474330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刪除 outlier 後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6" name="Google Shape;1056;p86"/>
          <p:cNvSpPr/>
          <p:nvPr/>
        </p:nvSpPr>
        <p:spPr>
          <a:xfrm>
            <a:off x="6324600" y="2367000"/>
            <a:ext cx="965100" cy="1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86"/>
          <p:cNvSpPr txBox="1"/>
          <p:nvPr/>
        </p:nvSpPr>
        <p:spPr>
          <a:xfrm>
            <a:off x="6400225" y="2238146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58" name="Google Shape;1058;p86"/>
          <p:cNvSpPr/>
          <p:nvPr/>
        </p:nvSpPr>
        <p:spPr>
          <a:xfrm>
            <a:off x="6324600" y="4909725"/>
            <a:ext cx="965100" cy="1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86"/>
          <p:cNvSpPr txBox="1"/>
          <p:nvPr/>
        </p:nvSpPr>
        <p:spPr>
          <a:xfrm>
            <a:off x="6400225" y="4909721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0" name="Google Shape;1060;p86"/>
          <p:cNvSpPr/>
          <p:nvPr/>
        </p:nvSpPr>
        <p:spPr>
          <a:xfrm>
            <a:off x="2213250" y="2395350"/>
            <a:ext cx="965100" cy="1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86"/>
          <p:cNvSpPr txBox="1"/>
          <p:nvPr/>
        </p:nvSpPr>
        <p:spPr>
          <a:xfrm>
            <a:off x="2307925" y="2238146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062" name="Google Shape;1062;p86"/>
          <p:cNvCxnSpPr/>
          <p:nvPr/>
        </p:nvCxnSpPr>
        <p:spPr>
          <a:xfrm>
            <a:off x="603525" y="2519475"/>
            <a:ext cx="8242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3" name="Google Shape;1063;p86"/>
          <p:cNvSpPr/>
          <p:nvPr/>
        </p:nvSpPr>
        <p:spPr>
          <a:xfrm>
            <a:off x="2223850" y="4919250"/>
            <a:ext cx="9651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86"/>
          <p:cNvSpPr txBox="1"/>
          <p:nvPr/>
        </p:nvSpPr>
        <p:spPr>
          <a:xfrm>
            <a:off x="2307925" y="4909721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7"/>
          <p:cNvSpPr txBox="1"/>
          <p:nvPr>
            <p:ph type="title"/>
          </p:nvPr>
        </p:nvSpPr>
        <p:spPr>
          <a:xfrm>
            <a:off x="1865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100">
                <a:solidFill>
                  <a:srgbClr val="664B34"/>
                </a:solidFill>
              </a:rPr>
              <a:t>嘗試二：依據 H1、H2 併組，各刪其 outlier</a:t>
            </a:r>
            <a:endParaRPr b="1" sz="2100">
              <a:solidFill>
                <a:srgbClr val="664B34"/>
              </a:solidFill>
            </a:endParaRPr>
          </a:p>
        </p:txBody>
      </p:sp>
      <p:graphicFrame>
        <p:nvGraphicFramePr>
          <p:cNvPr id="1070" name="Google Shape;1070;p87"/>
          <p:cNvGraphicFramePr/>
          <p:nvPr/>
        </p:nvGraphicFramePr>
        <p:xfrm>
          <a:off x="517200" y="79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467000"/>
                <a:gridCol w="1363625"/>
                <a:gridCol w="1428250"/>
                <a:gridCol w="1348125"/>
                <a:gridCol w="1285525"/>
                <a:gridCol w="1217050"/>
              </a:tblGrid>
              <a:tr h="350175">
                <a:tc gridSpan="2"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2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前測資料</a:t>
                      </a:r>
                      <a:endParaRPr>
                        <a:solidFill>
                          <a:schemeClr val="dk2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H1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H2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3501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A+C: </a:t>
                      </a: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快音樂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B+D: 慢音樂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A+B: 古典樂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C+D: 流行樂</a:t>
                      </a:r>
                      <a:endParaRPr sz="9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017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消費習慣：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每月平均網購花費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刪除 outlier 前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839.394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1909.091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1640.909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1107.576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0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標準差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862.478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2889.460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2872.538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1133.449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0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中位數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500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700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700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0175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消費習慣：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每月平均網購花費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刪除 outlier 後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667.742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1034.483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871.667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888.710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0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標準差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523.856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788.432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745.294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732.770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0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中位數</a:t>
                      </a:r>
                      <a:endParaRPr b="1" sz="1200">
                        <a:solidFill>
                          <a:srgbClr val="DB634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</a:rPr>
                        <a:t>500</a:t>
                      </a:r>
                      <a:endParaRPr b="1" sz="1200">
                        <a:solidFill>
                          <a:srgbClr val="DB634B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</a:rPr>
                        <a:t>800</a:t>
                      </a:r>
                      <a:endParaRPr b="1" sz="1200">
                        <a:solidFill>
                          <a:srgbClr val="DB634B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</a:rPr>
                        <a:t>550</a:t>
                      </a:r>
                      <a:endParaRPr b="1" sz="1200">
                        <a:solidFill>
                          <a:srgbClr val="DB634B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</a:rPr>
                        <a:t>500</a:t>
                      </a:r>
                      <a:endParaRPr b="1" sz="1200">
                        <a:solidFill>
                          <a:srgbClr val="DB634B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88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Wilcoxon p-value</a:t>
                      </a:r>
                      <a:endParaRPr b="1" sz="1200">
                        <a:solidFill>
                          <a:srgbClr val="DB634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</a:rPr>
                        <a:t>0.06</a:t>
                      </a:r>
                      <a:r>
                        <a:rPr b="1" lang="zh-TW" sz="1200">
                          <a:solidFill>
                            <a:srgbClr val="DB634B"/>
                          </a:solidFill>
                        </a:rPr>
                        <a:t>4</a:t>
                      </a:r>
                      <a:endParaRPr b="1" sz="1200">
                        <a:solidFill>
                          <a:srgbClr val="DB634B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DB634B"/>
                          </a:solidFill>
                        </a:rPr>
                        <a:t>0.977</a:t>
                      </a:r>
                      <a:endParaRPr b="1" sz="1200">
                        <a:solidFill>
                          <a:srgbClr val="DB634B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3501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樣本數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71" name="Google Shape;1071;p87"/>
          <p:cNvSpPr/>
          <p:nvPr/>
        </p:nvSpPr>
        <p:spPr>
          <a:xfrm rot="-671">
            <a:off x="1032250" y="4661416"/>
            <a:ext cx="3075300" cy="431700"/>
          </a:xfrm>
          <a:prstGeom prst="wedgeRoundRectCallout">
            <a:avLst>
              <a:gd fmla="val 53143" name="adj1"/>
              <a:gd fmla="val -169846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95% CI 下，統計檢定結果為無顯著差異。但 p 值偏小，組間均勻程度不算理想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072" name="Google Shape;1072;p87"/>
          <p:cNvSpPr/>
          <p:nvPr/>
        </p:nvSpPr>
        <p:spPr>
          <a:xfrm rot="-1049">
            <a:off x="6790225" y="4661296"/>
            <a:ext cx="1967100" cy="431700"/>
          </a:xfrm>
          <a:prstGeom prst="wedgeRoundRectCallout">
            <a:avLst>
              <a:gd fmla="val -17831" name="adj1"/>
              <a:gd fmla="val -155977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兩組無顯著差異，組間均勻狀況理想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073" name="Google Shape;1073;p8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074" name="Google Shape;1074;p87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075" name="Google Shape;1075;p87"/>
            <p:cNvCxnSpPr>
              <a:stCxn id="1076" idx="3"/>
              <a:endCxn id="1077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78" name="Google Shape;1078;p87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079" name="Google Shape;1079;p87"/>
              <p:cNvCxnSpPr>
                <a:stCxn id="1080" idx="3"/>
                <a:endCxn id="1081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80" name="Google Shape;1080;p87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82" name="Google Shape;1082;p87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81" name="Google Shape;1081;p87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76" name="Google Shape;1076;p87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83" name="Google Shape;1083;p87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77" name="Google Shape;1077;p87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084" name="Google Shape;1084;p87"/>
          <p:cNvSpPr txBox="1"/>
          <p:nvPr/>
        </p:nvSpPr>
        <p:spPr>
          <a:xfrm>
            <a:off x="0" y="-54875"/>
            <a:ext cx="2091900" cy="3540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確認各組</a:t>
            </a:r>
            <a:r>
              <a:rPr b="1" lang="zh-TW" sz="1100">
                <a:latin typeface="Manrope"/>
                <a:ea typeface="Manrope"/>
                <a:cs typeface="Manrope"/>
                <a:sym typeface="Manrope"/>
              </a:rPr>
              <a:t>消費習慣</a:t>
            </a: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無顯著差異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88" y="35227"/>
            <a:ext cx="3766825" cy="248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75" y="2606996"/>
            <a:ext cx="3840449" cy="253650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1" name="Google Shape;1091;p88"/>
          <p:cNvSpPr txBox="1"/>
          <p:nvPr/>
        </p:nvSpPr>
        <p:spPr>
          <a:xfrm>
            <a:off x="4145425" y="1114425"/>
            <a:ext cx="540900" cy="29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快音樂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92" name="Google Shape;109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275" y="10919"/>
            <a:ext cx="3840449" cy="253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287" y="2607000"/>
            <a:ext cx="3840422" cy="25364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4" name="Google Shape;1094;p88"/>
          <p:cNvSpPr txBox="1"/>
          <p:nvPr/>
        </p:nvSpPr>
        <p:spPr>
          <a:xfrm>
            <a:off x="4145425" y="1295400"/>
            <a:ext cx="540900" cy="29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慢</a:t>
            </a: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音樂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5" name="Google Shape;1095;p88"/>
          <p:cNvSpPr txBox="1"/>
          <p:nvPr/>
        </p:nvSpPr>
        <p:spPr>
          <a:xfrm>
            <a:off x="4145425" y="3695700"/>
            <a:ext cx="540900" cy="29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快音樂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6" name="Google Shape;1096;p88"/>
          <p:cNvSpPr txBox="1"/>
          <p:nvPr/>
        </p:nvSpPr>
        <p:spPr>
          <a:xfrm>
            <a:off x="4145425" y="3876675"/>
            <a:ext cx="540900" cy="29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慢音樂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7" name="Google Shape;1097;p88"/>
          <p:cNvSpPr txBox="1"/>
          <p:nvPr/>
        </p:nvSpPr>
        <p:spPr>
          <a:xfrm>
            <a:off x="8336425" y="1114425"/>
            <a:ext cx="540900" cy="29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經典</a:t>
            </a: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音樂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8" name="Google Shape;1098;p88"/>
          <p:cNvSpPr txBox="1"/>
          <p:nvPr/>
        </p:nvSpPr>
        <p:spPr>
          <a:xfrm>
            <a:off x="8336425" y="1295400"/>
            <a:ext cx="540900" cy="29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流行</a:t>
            </a: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音樂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9" name="Google Shape;1099;p88"/>
          <p:cNvSpPr txBox="1"/>
          <p:nvPr/>
        </p:nvSpPr>
        <p:spPr>
          <a:xfrm>
            <a:off x="8336425" y="3714713"/>
            <a:ext cx="540900" cy="29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經典音樂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0" name="Google Shape;1100;p88"/>
          <p:cNvSpPr txBox="1"/>
          <p:nvPr/>
        </p:nvSpPr>
        <p:spPr>
          <a:xfrm>
            <a:off x="8336425" y="3895688"/>
            <a:ext cx="540900" cy="29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Manrope"/>
                <a:ea typeface="Manrope"/>
                <a:cs typeface="Manrope"/>
                <a:sym typeface="Manrope"/>
              </a:rPr>
              <a:t>流行音樂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1" name="Google Shape;1101;p8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102" name="Google Shape;1102;p88"/>
          <p:cNvSpPr txBox="1"/>
          <p:nvPr/>
        </p:nvSpPr>
        <p:spPr>
          <a:xfrm>
            <a:off x="2034750" y="2270575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3" name="Google Shape;1103;p88"/>
          <p:cNvSpPr/>
          <p:nvPr/>
        </p:nvSpPr>
        <p:spPr>
          <a:xfrm>
            <a:off x="2628900" y="2371075"/>
            <a:ext cx="457200" cy="1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88"/>
          <p:cNvSpPr txBox="1"/>
          <p:nvPr/>
        </p:nvSpPr>
        <p:spPr>
          <a:xfrm>
            <a:off x="6247825" y="2282713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5" name="Google Shape;1105;p88"/>
          <p:cNvSpPr/>
          <p:nvPr/>
        </p:nvSpPr>
        <p:spPr>
          <a:xfrm>
            <a:off x="6841975" y="2414838"/>
            <a:ext cx="457200" cy="1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88"/>
          <p:cNvSpPr/>
          <p:nvPr/>
        </p:nvSpPr>
        <p:spPr>
          <a:xfrm>
            <a:off x="-83100" y="35250"/>
            <a:ext cx="9355200" cy="2436000"/>
          </a:xfrm>
          <a:prstGeom prst="rect">
            <a:avLst/>
          </a:prstGeom>
          <a:solidFill>
            <a:srgbClr val="E7E2D6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88"/>
          <p:cNvSpPr txBox="1"/>
          <p:nvPr/>
        </p:nvSpPr>
        <p:spPr>
          <a:xfrm>
            <a:off x="0" y="271650"/>
            <a:ext cx="2091900" cy="3540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確認各組</a:t>
            </a:r>
            <a:r>
              <a:rPr b="1" lang="zh-TW" sz="1100">
                <a:latin typeface="Manrope"/>
                <a:ea typeface="Manrope"/>
                <a:cs typeface="Manrope"/>
                <a:sym typeface="Manrope"/>
              </a:rPr>
              <a:t>消費習慣</a:t>
            </a: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無顯著差異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8" name="Google Shape;1108;p88"/>
          <p:cNvSpPr/>
          <p:nvPr/>
        </p:nvSpPr>
        <p:spPr>
          <a:xfrm rot="-671">
            <a:off x="2288675" y="2817611"/>
            <a:ext cx="3075300" cy="753300"/>
          </a:xfrm>
          <a:prstGeom prst="wedgeRoundRectCallout">
            <a:avLst>
              <a:gd fmla="val 12671" name="adj1"/>
              <a:gd fmla="val -74636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選擇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 1. 併組的方式</a:t>
            </a:r>
            <a:endParaRPr sz="1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2. 「中位數」      來檢測假說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109" name="Google Shape;1109;p88"/>
          <p:cNvSpPr txBox="1"/>
          <p:nvPr/>
        </p:nvSpPr>
        <p:spPr>
          <a:xfrm>
            <a:off x="-76200" y="1295388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平均數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10" name="Google Shape;1110;p88"/>
          <p:cNvSpPr txBox="1"/>
          <p:nvPr/>
        </p:nvSpPr>
        <p:spPr>
          <a:xfrm>
            <a:off x="-76200" y="3895700"/>
            <a:ext cx="7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中位數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11" name="Google Shape;1111;p88"/>
          <p:cNvSpPr txBox="1"/>
          <p:nvPr/>
        </p:nvSpPr>
        <p:spPr>
          <a:xfrm>
            <a:off x="2034750" y="4950175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12" name="Google Shape;1112;p88"/>
          <p:cNvSpPr txBox="1"/>
          <p:nvPr/>
        </p:nvSpPr>
        <p:spPr>
          <a:xfrm>
            <a:off x="6247825" y="4950175"/>
            <a:ext cx="6792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Manrope"/>
                <a:ea typeface="Manrope"/>
                <a:cs typeface="Manrope"/>
                <a:sym typeface="Manrope"/>
              </a:rPr>
              <a:t>每月網購金額</a:t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13" name="Google Shape;1113;p88"/>
          <p:cNvSpPr txBox="1"/>
          <p:nvPr/>
        </p:nvSpPr>
        <p:spPr>
          <a:xfrm>
            <a:off x="2713950" y="4997800"/>
            <a:ext cx="1371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14" name="Google Shape;1114;p88"/>
          <p:cNvCxnSpPr/>
          <p:nvPr/>
        </p:nvCxnSpPr>
        <p:spPr>
          <a:xfrm>
            <a:off x="342900" y="2519475"/>
            <a:ext cx="8503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5" name="Google Shape;1115;p88"/>
          <p:cNvSpPr txBox="1"/>
          <p:nvPr/>
        </p:nvSpPr>
        <p:spPr>
          <a:xfrm>
            <a:off x="6885900" y="4997800"/>
            <a:ext cx="137100" cy="27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89"/>
          <p:cNvSpPr txBox="1"/>
          <p:nvPr>
            <p:ph type="title"/>
          </p:nvPr>
        </p:nvSpPr>
        <p:spPr>
          <a:xfrm>
            <a:off x="186525" y="361500"/>
            <a:ext cx="6753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000">
                <a:solidFill>
                  <a:srgbClr val="DB634B"/>
                </a:solidFill>
              </a:rPr>
              <a:t>H1</a:t>
            </a:r>
            <a:r>
              <a:rPr b="1" lang="zh-TW" sz="2000">
                <a:solidFill>
                  <a:srgbClr val="664B34"/>
                </a:solidFill>
              </a:rPr>
              <a:t>：受快音樂</a:t>
            </a:r>
            <a:r>
              <a:rPr b="1" lang="zh-TW" sz="1300">
                <a:solidFill>
                  <a:srgbClr val="664B34"/>
                </a:solidFill>
              </a:rPr>
              <a:t>(經典與流行)</a:t>
            </a:r>
            <a:r>
              <a:rPr b="1" lang="zh-TW" sz="2000">
                <a:solidFill>
                  <a:srgbClr val="664B34"/>
                </a:solidFill>
              </a:rPr>
              <a:t>的受試者比慢音樂</a:t>
            </a:r>
            <a:r>
              <a:rPr b="1" lang="zh-TW" sz="1300">
                <a:solidFill>
                  <a:srgbClr val="664B34"/>
                </a:solidFill>
              </a:rPr>
              <a:t>(經典與流行)</a:t>
            </a:r>
            <a:r>
              <a:rPr b="1" lang="zh-TW" sz="2000">
                <a:solidFill>
                  <a:srgbClr val="664B34"/>
                </a:solidFill>
              </a:rPr>
              <a:t>的受試者，願付金額顯著較高</a:t>
            </a:r>
            <a:endParaRPr b="1" sz="2000">
              <a:solidFill>
                <a:srgbClr val="664B34"/>
              </a:solidFill>
            </a:endParaRPr>
          </a:p>
        </p:txBody>
      </p:sp>
      <p:graphicFrame>
        <p:nvGraphicFramePr>
          <p:cNvPr id="1121" name="Google Shape;1121;p89"/>
          <p:cNvGraphicFramePr/>
          <p:nvPr/>
        </p:nvGraphicFramePr>
        <p:xfrm>
          <a:off x="1241838" y="144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985025"/>
                <a:gridCol w="1804425"/>
                <a:gridCol w="1889375"/>
                <a:gridCol w="1753275"/>
              </a:tblGrid>
              <a:tr h="4626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2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後測資料</a:t>
                      </a:r>
                      <a:endParaRPr>
                        <a:solidFill>
                          <a:schemeClr val="dk2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快音樂 (</a:t>
                      </a: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A＋C</a:t>
                      </a: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)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慢音樂 (</a:t>
                      </a: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B＋D</a:t>
                      </a: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)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842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願付價格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1188.065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1134.138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84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標準差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783.375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690.505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84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中位數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66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假設檢定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Wilcoxon Test 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P-value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快音樂 &gt; 慢音樂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0.4174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22" name="Google Shape;1122;p89"/>
          <p:cNvSpPr/>
          <p:nvPr/>
        </p:nvSpPr>
        <p:spPr>
          <a:xfrm>
            <a:off x="6073975" y="4484400"/>
            <a:ext cx="1253700" cy="438300"/>
          </a:xfrm>
          <a:prstGeom prst="wedgeRoundRectCallout">
            <a:avLst>
              <a:gd fmla="val -53093" name="adj1"/>
              <a:gd fmla="val -206269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</a:rPr>
              <a:t>不顯著</a:t>
            </a:r>
            <a:endParaRPr/>
          </a:p>
        </p:txBody>
      </p:sp>
      <p:sp>
        <p:nvSpPr>
          <p:cNvPr id="1123" name="Google Shape;1123;p8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124" name="Google Shape;1124;p89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125" name="Google Shape;1125;p89"/>
            <p:cNvCxnSpPr>
              <a:stCxn id="1126" idx="3"/>
              <a:endCxn id="1127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28" name="Google Shape;1128;p89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129" name="Google Shape;1129;p89"/>
              <p:cNvCxnSpPr>
                <a:stCxn id="1130" idx="3"/>
                <a:endCxn id="1131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30" name="Google Shape;1130;p89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32" name="Google Shape;1132;p89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31" name="Google Shape;1131;p89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26" name="Google Shape;1126;p89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33" name="Google Shape;1133;p89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27" name="Google Shape;1127;p89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134" name="Google Shape;1134;p89"/>
          <p:cNvSpPr txBox="1"/>
          <p:nvPr/>
        </p:nvSpPr>
        <p:spPr>
          <a:xfrm>
            <a:off x="-15400" y="-84625"/>
            <a:ext cx="1680300" cy="4002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檢驗 </a:t>
            </a: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Hypothesis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90"/>
          <p:cNvGrpSpPr/>
          <p:nvPr/>
        </p:nvGrpSpPr>
        <p:grpSpPr>
          <a:xfrm>
            <a:off x="1509375" y="487075"/>
            <a:ext cx="6889450" cy="4400300"/>
            <a:chOff x="1509375" y="487075"/>
            <a:chExt cx="6889450" cy="4400300"/>
          </a:xfrm>
        </p:grpSpPr>
        <p:pic>
          <p:nvPicPr>
            <p:cNvPr id="1140" name="Google Shape;1140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9375" y="487075"/>
              <a:ext cx="6662347" cy="440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p90"/>
            <p:cNvSpPr txBox="1"/>
            <p:nvPr/>
          </p:nvSpPr>
          <p:spPr>
            <a:xfrm>
              <a:off x="7713925" y="2428950"/>
              <a:ext cx="684900" cy="35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latin typeface="Manrope"/>
                  <a:ea typeface="Manrope"/>
                  <a:cs typeface="Manrope"/>
                  <a:sym typeface="Manrope"/>
                </a:rPr>
                <a:t>快音樂</a:t>
              </a:r>
              <a:endParaRPr sz="1100"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142" name="Google Shape;1142;p90"/>
            <p:cNvSpPr txBox="1"/>
            <p:nvPr/>
          </p:nvSpPr>
          <p:spPr>
            <a:xfrm>
              <a:off x="7713925" y="2671800"/>
              <a:ext cx="684900" cy="35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latin typeface="Manrope"/>
                  <a:ea typeface="Manrope"/>
                  <a:cs typeface="Manrope"/>
                  <a:sym typeface="Manrope"/>
                </a:rPr>
                <a:t>慢</a:t>
              </a:r>
              <a:r>
                <a:rPr lang="zh-TW" sz="1100">
                  <a:latin typeface="Manrope"/>
                  <a:ea typeface="Manrope"/>
                  <a:cs typeface="Manrope"/>
                  <a:sym typeface="Manrope"/>
                </a:rPr>
                <a:t>音樂</a:t>
              </a:r>
              <a:endParaRPr sz="1100"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143" name="Google Shape;1143;p90"/>
          <p:cNvSpPr txBox="1"/>
          <p:nvPr/>
        </p:nvSpPr>
        <p:spPr>
          <a:xfrm>
            <a:off x="6588925" y="4531525"/>
            <a:ext cx="17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＊紅線與藍線重疊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44" name="Google Shape;1144;p9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145" name="Google Shape;1145;p90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146" name="Google Shape;1146;p90"/>
            <p:cNvCxnSpPr>
              <a:stCxn id="1147" idx="3"/>
              <a:endCxn id="1148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49" name="Google Shape;1149;p90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150" name="Google Shape;1150;p90"/>
              <p:cNvCxnSpPr>
                <a:stCxn id="1151" idx="3"/>
                <a:endCxn id="1152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51" name="Google Shape;1151;p90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53" name="Google Shape;1153;p90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52" name="Google Shape;1152;p90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47" name="Google Shape;1147;p90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54" name="Google Shape;1154;p90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48" name="Google Shape;1148;p90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155" name="Google Shape;1155;p90"/>
          <p:cNvSpPr txBox="1"/>
          <p:nvPr/>
        </p:nvSpPr>
        <p:spPr>
          <a:xfrm>
            <a:off x="-15400" y="-84625"/>
            <a:ext cx="1680300" cy="4002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檢驗 </a:t>
            </a: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Hypothesis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6" name="Google Shape;1156;p90"/>
          <p:cNvSpPr txBox="1"/>
          <p:nvPr/>
        </p:nvSpPr>
        <p:spPr>
          <a:xfrm>
            <a:off x="4115700" y="4533375"/>
            <a:ext cx="1257900" cy="3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Manrope"/>
                <a:ea typeface="Manrope"/>
                <a:cs typeface="Manrope"/>
                <a:sym typeface="Manrope"/>
              </a:rPr>
              <a:t>願付金額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1"/>
          <p:cNvSpPr txBox="1"/>
          <p:nvPr>
            <p:ph type="title"/>
          </p:nvPr>
        </p:nvSpPr>
        <p:spPr>
          <a:xfrm>
            <a:off x="186525" y="590100"/>
            <a:ext cx="6197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000">
                <a:solidFill>
                  <a:srgbClr val="DB634B"/>
                </a:solidFill>
              </a:rPr>
              <a:t>H2</a:t>
            </a:r>
            <a:r>
              <a:rPr b="1" lang="zh-TW" sz="2000">
                <a:solidFill>
                  <a:srgbClr val="664B34"/>
                </a:solidFill>
              </a:rPr>
              <a:t>：受經典音樂</a:t>
            </a:r>
            <a:r>
              <a:rPr b="1" lang="zh-TW" sz="1300">
                <a:solidFill>
                  <a:srgbClr val="664B34"/>
                </a:solidFill>
              </a:rPr>
              <a:t>(快與慢)</a:t>
            </a:r>
            <a:r>
              <a:rPr b="1" lang="zh-TW" sz="2000">
                <a:solidFill>
                  <a:srgbClr val="664B34"/>
                </a:solidFill>
              </a:rPr>
              <a:t>的受試者比流行音樂</a:t>
            </a:r>
            <a:r>
              <a:rPr b="1" lang="zh-TW" sz="1300">
                <a:solidFill>
                  <a:srgbClr val="664B34"/>
                </a:solidFill>
              </a:rPr>
              <a:t>(快與慢)</a:t>
            </a:r>
            <a:r>
              <a:rPr b="1" lang="zh-TW" sz="2000">
                <a:solidFill>
                  <a:srgbClr val="664B34"/>
                </a:solidFill>
              </a:rPr>
              <a:t>的受試者，</a:t>
            </a:r>
            <a:r>
              <a:rPr b="1" lang="zh-TW" sz="2000">
                <a:solidFill>
                  <a:srgbClr val="664B34"/>
                </a:solidFill>
              </a:rPr>
              <a:t>願付金額</a:t>
            </a:r>
            <a:r>
              <a:rPr b="1" lang="zh-TW" sz="2000">
                <a:solidFill>
                  <a:srgbClr val="664B34"/>
                </a:solidFill>
              </a:rPr>
              <a:t>顯著較高</a:t>
            </a:r>
            <a:endParaRPr b="1" sz="2000">
              <a:solidFill>
                <a:srgbClr val="664B34"/>
              </a:solidFill>
            </a:endParaRPr>
          </a:p>
        </p:txBody>
      </p:sp>
      <p:grpSp>
        <p:nvGrpSpPr>
          <p:cNvPr id="1162" name="Google Shape;1162;p91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163" name="Google Shape;1163;p91"/>
            <p:cNvCxnSpPr>
              <a:stCxn id="1164" idx="3"/>
              <a:endCxn id="1165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66" name="Google Shape;1166;p91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167" name="Google Shape;1167;p91"/>
              <p:cNvCxnSpPr>
                <a:stCxn id="1168" idx="3"/>
                <a:endCxn id="1169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68" name="Google Shape;1168;p91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70" name="Google Shape;1170;p91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69" name="Google Shape;1169;p91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64" name="Google Shape;1164;p91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71" name="Google Shape;1171;p91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65" name="Google Shape;1165;p91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graphicFrame>
        <p:nvGraphicFramePr>
          <p:cNvPr id="1172" name="Google Shape;1172;p91"/>
          <p:cNvGraphicFramePr/>
          <p:nvPr/>
        </p:nvGraphicFramePr>
        <p:xfrm>
          <a:off x="640863" y="144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071425"/>
                <a:gridCol w="1861375"/>
                <a:gridCol w="1466750"/>
                <a:gridCol w="1816925"/>
                <a:gridCol w="1579075"/>
              </a:tblGrid>
              <a:tr h="6415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2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後測資料</a:t>
                      </a:r>
                      <a:endParaRPr>
                        <a:solidFill>
                          <a:schemeClr val="dk2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經典音樂 (A＋B)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流行音樂 (C+D)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6572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願付價格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1089.333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1291.613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657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標準差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718.110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807.226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657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中位數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1200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669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假設檢定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Wilcoxon Test 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P-value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經典樂 &gt; 流行樂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0.8346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3669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經典樂 &lt; 流行樂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0.169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73" name="Google Shape;1173;p91"/>
          <p:cNvSpPr/>
          <p:nvPr/>
        </p:nvSpPr>
        <p:spPr>
          <a:xfrm>
            <a:off x="4376750" y="4121475"/>
            <a:ext cx="1253700" cy="438300"/>
          </a:xfrm>
          <a:prstGeom prst="wedgeRoundRectCallout">
            <a:avLst>
              <a:gd fmla="val 35228" name="adj1"/>
              <a:gd fmla="val -217380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</a:rPr>
              <a:t>不顯著</a:t>
            </a:r>
            <a:endParaRPr/>
          </a:p>
        </p:txBody>
      </p:sp>
      <p:sp>
        <p:nvSpPr>
          <p:cNvPr id="1174" name="Google Shape;1174;p91"/>
          <p:cNvSpPr/>
          <p:nvPr/>
        </p:nvSpPr>
        <p:spPr>
          <a:xfrm>
            <a:off x="5829300" y="4290525"/>
            <a:ext cx="2878800" cy="657900"/>
          </a:xfrm>
          <a:prstGeom prst="wedgeRoundRectCallout">
            <a:avLst>
              <a:gd fmla="val 3442" name="adj1"/>
              <a:gd fmla="val -145740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4"/>
                </a:solidFill>
              </a:rPr>
              <a:t>反而是假設「流行樂 &gt; 古典樂」較靠近拒絕區</a:t>
            </a:r>
            <a:endParaRPr/>
          </a:p>
        </p:txBody>
      </p:sp>
      <p:sp>
        <p:nvSpPr>
          <p:cNvPr id="1175" name="Google Shape;1175;p9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176" name="Google Shape;1176;p91"/>
          <p:cNvSpPr txBox="1"/>
          <p:nvPr/>
        </p:nvSpPr>
        <p:spPr>
          <a:xfrm>
            <a:off x="-15400" y="-84625"/>
            <a:ext cx="1680300" cy="4002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檢驗 </a:t>
            </a: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Hypothesis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182" name="Google Shape;1182;p92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183" name="Google Shape;1183;p92"/>
            <p:cNvCxnSpPr>
              <a:stCxn id="1184" idx="3"/>
              <a:endCxn id="1185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6" name="Google Shape;1186;p92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187" name="Google Shape;1187;p92"/>
              <p:cNvCxnSpPr>
                <a:stCxn id="1188" idx="3"/>
                <a:endCxn id="1189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88" name="Google Shape;1188;p92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90" name="Google Shape;1190;p92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89" name="Google Shape;1189;p92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84" name="Google Shape;1184;p92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91" name="Google Shape;1191;p92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85" name="Google Shape;1185;p92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192" name="Google Shape;1192;p92"/>
          <p:cNvSpPr txBox="1"/>
          <p:nvPr/>
        </p:nvSpPr>
        <p:spPr>
          <a:xfrm>
            <a:off x="-15400" y="-84625"/>
            <a:ext cx="1680300" cy="400200"/>
          </a:xfrm>
          <a:prstGeom prst="rect">
            <a:avLst/>
          </a:prstGeom>
          <a:solidFill>
            <a:srgbClr val="E6B8AF">
              <a:alpha val="3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檢驗 </a:t>
            </a: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Hypothesis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193" name="Google Shape;1193;p92"/>
          <p:cNvGrpSpPr/>
          <p:nvPr/>
        </p:nvGrpSpPr>
        <p:grpSpPr>
          <a:xfrm>
            <a:off x="1315500" y="487075"/>
            <a:ext cx="7071675" cy="4400300"/>
            <a:chOff x="1315500" y="487075"/>
            <a:chExt cx="7071675" cy="4400300"/>
          </a:xfrm>
        </p:grpSpPr>
        <p:grpSp>
          <p:nvGrpSpPr>
            <p:cNvPr id="1194" name="Google Shape;1194;p92"/>
            <p:cNvGrpSpPr/>
            <p:nvPr/>
          </p:nvGrpSpPr>
          <p:grpSpPr>
            <a:xfrm>
              <a:off x="1315500" y="487075"/>
              <a:ext cx="7071675" cy="4400300"/>
              <a:chOff x="1457650" y="487075"/>
              <a:chExt cx="7071675" cy="4400300"/>
            </a:xfrm>
          </p:grpSpPr>
          <p:pic>
            <p:nvPicPr>
              <p:cNvPr id="1195" name="Google Shape;1195;p9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57650" y="487075"/>
                <a:ext cx="6662347" cy="4400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6" name="Google Shape;1196;p92"/>
              <p:cNvSpPr txBox="1"/>
              <p:nvPr/>
            </p:nvSpPr>
            <p:spPr>
              <a:xfrm>
                <a:off x="7637725" y="2428950"/>
                <a:ext cx="891600" cy="35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100">
                    <a:latin typeface="Manrope"/>
                    <a:ea typeface="Manrope"/>
                    <a:cs typeface="Manrope"/>
                    <a:sym typeface="Manrope"/>
                  </a:rPr>
                  <a:t>經典音樂</a:t>
                </a:r>
                <a:endParaRPr sz="1100"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197" name="Google Shape;1197;p92"/>
              <p:cNvSpPr txBox="1"/>
              <p:nvPr/>
            </p:nvSpPr>
            <p:spPr>
              <a:xfrm>
                <a:off x="7637725" y="2671800"/>
                <a:ext cx="891600" cy="35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100">
                    <a:latin typeface="Manrope"/>
                    <a:ea typeface="Manrope"/>
                    <a:cs typeface="Manrope"/>
                    <a:sym typeface="Manrope"/>
                  </a:rPr>
                  <a:t>流行音樂</a:t>
                </a:r>
                <a:endParaRPr sz="1100"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sp>
          <p:nvSpPr>
            <p:cNvPr id="1198" name="Google Shape;1198;p92"/>
            <p:cNvSpPr txBox="1"/>
            <p:nvPr/>
          </p:nvSpPr>
          <p:spPr>
            <a:xfrm>
              <a:off x="3963300" y="4533375"/>
              <a:ext cx="1062300" cy="35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latin typeface="Manrope"/>
                  <a:ea typeface="Manrope"/>
                  <a:cs typeface="Manrope"/>
                  <a:sym typeface="Manrope"/>
                </a:rPr>
                <a:t>願付金額</a:t>
              </a:r>
              <a:endParaRPr sz="1100"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3"/>
          <p:cNvSpPr txBox="1"/>
          <p:nvPr>
            <p:ph type="title"/>
          </p:nvPr>
        </p:nvSpPr>
        <p:spPr>
          <a:xfrm>
            <a:off x="465250" y="313425"/>
            <a:ext cx="7255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664B34"/>
                </a:solidFill>
              </a:rPr>
              <a:t>Conclusion</a:t>
            </a:r>
            <a:endParaRPr b="1" sz="2400">
              <a:solidFill>
                <a:srgbClr val="664B34"/>
              </a:solidFill>
            </a:endParaRPr>
          </a:p>
        </p:txBody>
      </p:sp>
      <p:sp>
        <p:nvSpPr>
          <p:cNvPr id="1204" name="Google Shape;1204;p93"/>
          <p:cNvSpPr txBox="1"/>
          <p:nvPr>
            <p:ph type="title"/>
          </p:nvPr>
        </p:nvSpPr>
        <p:spPr>
          <a:xfrm>
            <a:off x="716350" y="2980925"/>
            <a:ext cx="662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000">
                <a:solidFill>
                  <a:srgbClr val="DB634B"/>
                </a:solidFill>
              </a:rPr>
              <a:t>H2</a:t>
            </a:r>
            <a:r>
              <a:rPr b="1" lang="zh-TW" sz="2000">
                <a:solidFill>
                  <a:srgbClr val="664B34"/>
                </a:solidFill>
              </a:rPr>
              <a:t>：受經典音樂</a:t>
            </a:r>
            <a:r>
              <a:rPr b="1" lang="zh-TW" sz="1300">
                <a:solidFill>
                  <a:srgbClr val="664B34"/>
                </a:solidFill>
              </a:rPr>
              <a:t>(快與慢)</a:t>
            </a:r>
            <a:r>
              <a:rPr b="1" lang="zh-TW" sz="2000">
                <a:solidFill>
                  <a:srgbClr val="664B34"/>
                </a:solidFill>
              </a:rPr>
              <a:t>的受試者比流行音樂</a:t>
            </a:r>
            <a:r>
              <a:rPr b="1" lang="zh-TW" sz="1300">
                <a:solidFill>
                  <a:srgbClr val="664B34"/>
                </a:solidFill>
              </a:rPr>
              <a:t>(快與慢)</a:t>
            </a:r>
            <a:r>
              <a:rPr b="1" lang="zh-TW" sz="2000">
                <a:solidFill>
                  <a:srgbClr val="664B34"/>
                </a:solidFill>
              </a:rPr>
              <a:t>的受試者，願付金額顯著較高</a:t>
            </a:r>
            <a:endParaRPr b="1" sz="2000">
              <a:solidFill>
                <a:srgbClr val="664B34"/>
              </a:solidFill>
            </a:endParaRPr>
          </a:p>
        </p:txBody>
      </p:sp>
      <p:sp>
        <p:nvSpPr>
          <p:cNvPr id="1205" name="Google Shape;1205;p93"/>
          <p:cNvSpPr txBox="1"/>
          <p:nvPr>
            <p:ph type="title"/>
          </p:nvPr>
        </p:nvSpPr>
        <p:spPr>
          <a:xfrm>
            <a:off x="716350" y="1808925"/>
            <a:ext cx="6753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000">
                <a:solidFill>
                  <a:srgbClr val="DB634B"/>
                </a:solidFill>
              </a:rPr>
              <a:t>H1</a:t>
            </a:r>
            <a:r>
              <a:rPr b="1" lang="zh-TW" sz="2000">
                <a:solidFill>
                  <a:srgbClr val="664B34"/>
                </a:solidFill>
              </a:rPr>
              <a:t>：受快音樂</a:t>
            </a:r>
            <a:r>
              <a:rPr b="1" lang="zh-TW" sz="1300">
                <a:solidFill>
                  <a:srgbClr val="664B34"/>
                </a:solidFill>
              </a:rPr>
              <a:t>(經典與流行)</a:t>
            </a:r>
            <a:r>
              <a:rPr b="1" lang="zh-TW" sz="2000">
                <a:solidFill>
                  <a:srgbClr val="664B34"/>
                </a:solidFill>
              </a:rPr>
              <a:t>的受試者比慢音樂</a:t>
            </a:r>
            <a:r>
              <a:rPr b="1" lang="zh-TW" sz="1300">
                <a:solidFill>
                  <a:srgbClr val="664B34"/>
                </a:solidFill>
              </a:rPr>
              <a:t>(經典與流行)</a:t>
            </a:r>
            <a:r>
              <a:rPr b="1" lang="zh-TW" sz="2000">
                <a:solidFill>
                  <a:srgbClr val="664B34"/>
                </a:solidFill>
              </a:rPr>
              <a:t>的受試者，願付金額顯著較高</a:t>
            </a:r>
            <a:endParaRPr b="1" sz="2000">
              <a:solidFill>
                <a:srgbClr val="664B34"/>
              </a:solidFill>
            </a:endParaRPr>
          </a:p>
        </p:txBody>
      </p:sp>
      <p:sp>
        <p:nvSpPr>
          <p:cNvPr id="1206" name="Google Shape;1206;p93"/>
          <p:cNvSpPr txBox="1"/>
          <p:nvPr/>
        </p:nvSpPr>
        <p:spPr>
          <a:xfrm>
            <a:off x="7534275" y="1937775"/>
            <a:ext cx="11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未得到支持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07" name="Google Shape;1207;p93"/>
          <p:cNvSpPr txBox="1"/>
          <p:nvPr/>
        </p:nvSpPr>
        <p:spPr>
          <a:xfrm>
            <a:off x="7534275" y="3109775"/>
            <a:ext cx="11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未得到支持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67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6728601" y="2705550"/>
            <a:ext cx="2437950" cy="24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7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0" y="2571750"/>
            <a:ext cx="25717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7"/>
          <p:cNvSpPr txBox="1"/>
          <p:nvPr>
            <p:ph type="title"/>
          </p:nvPr>
        </p:nvSpPr>
        <p:spPr>
          <a:xfrm>
            <a:off x="719925" y="32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643" name="Google Shape;643;p67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644" name="Google Shape;644;p67"/>
            <p:cNvCxnSpPr>
              <a:stCxn id="645" idx="3"/>
              <a:endCxn id="646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7" name="Google Shape;647;p67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648" name="Google Shape;648;p67"/>
              <p:cNvCxnSpPr>
                <a:stCxn id="649" idx="3"/>
                <a:endCxn id="650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9" name="Google Shape;649;p67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51" name="Google Shape;651;p67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50" name="Google Shape;650;p67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45" name="Google Shape;645;p67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52" name="Google Shape;652;p67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46" name="Google Shape;646;p67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pic>
        <p:nvPicPr>
          <p:cNvPr id="653" name="Google Shape;653;p67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3147388" y="66201"/>
            <a:ext cx="3001475" cy="30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7"/>
          <p:cNvSpPr txBox="1"/>
          <p:nvPr/>
        </p:nvSpPr>
        <p:spPr>
          <a:xfrm>
            <a:off x="84925" y="705725"/>
            <a:ext cx="4496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1900"/>
              <a:buFont typeface="Open Sans"/>
              <a:buChar char="●"/>
            </a:pPr>
            <a:r>
              <a:rPr b="1" lang="zh-TW" sz="19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電子商務的使用量逐年提升</a:t>
            </a:r>
            <a:endParaRPr b="1" sz="1900">
              <a:solidFill>
                <a:srgbClr val="DB63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999325" y="2455325"/>
            <a:ext cx="5238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1900"/>
              <a:buFont typeface="Open Sans"/>
              <a:buChar char="●"/>
            </a:pPr>
            <a:r>
              <a:rPr b="1" lang="zh-TW" sz="19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提升電商購物體驗是”積極經營“的關鍵</a:t>
            </a:r>
            <a:endParaRPr b="1" sz="1900">
              <a:solidFill>
                <a:srgbClr val="DB63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67"/>
          <p:cNvSpPr txBox="1"/>
          <p:nvPr/>
        </p:nvSpPr>
        <p:spPr>
          <a:xfrm>
            <a:off x="3123700" y="3640013"/>
            <a:ext cx="57273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2000"/>
              <a:buFont typeface="Open Sans"/>
              <a:buChar char="●"/>
            </a:pPr>
            <a:r>
              <a:rPr b="1" lang="zh-TW" sz="18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電商環境能刺激消費者的方式，與實體商店不同</a:t>
            </a:r>
            <a:endParaRPr b="1" sz="1800">
              <a:solidFill>
                <a:srgbClr val="DB63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67"/>
          <p:cNvSpPr txBox="1"/>
          <p:nvPr/>
        </p:nvSpPr>
        <p:spPr>
          <a:xfrm>
            <a:off x="1039000" y="2991475"/>
            <a:ext cx="782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線上購物的買家明顯缺乏品牌忠誠度，但只有 60% 的企業表示他們做好了電子商務的基本準備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電子商務應比實體商店更積極經營客戶信任感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67"/>
          <p:cNvSpPr txBox="1"/>
          <p:nvPr/>
        </p:nvSpPr>
        <p:spPr>
          <a:xfrm>
            <a:off x="3192325" y="4135625"/>
            <a:ext cx="713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音樂和色彩是電商環境中最強的刺激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現代人在消費情境裡，越來越能同時接收到「視覺＋聲音」刺激並引發效果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67"/>
          <p:cNvSpPr txBox="1"/>
          <p:nvPr/>
        </p:nvSpPr>
        <p:spPr>
          <a:xfrm>
            <a:off x="142050" y="1236125"/>
            <a:ext cx="9351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台灣：2021年網路銷售額佔整體零售業營業額比重之年增率為 24.5%，創歷史新高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全球：麥肯錫報告指出</a:t>
            </a:r>
            <a:b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(1) 英、美等 9 國中，至少 ⅔ 的消費者表示他們曾在疫情期間嘗試新的購物方式，且 65% 的消費者表示他們打算繼續這樣做</a:t>
            </a:r>
            <a:b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(2) 美國預計 2019 年至 2024 年的電子商務的滲透率將成長 24%，但 2020 年 7 月，已達 33%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4"/>
          <p:cNvSpPr txBox="1"/>
          <p:nvPr>
            <p:ph type="title"/>
          </p:nvPr>
        </p:nvSpPr>
        <p:spPr>
          <a:xfrm>
            <a:off x="720000" y="8325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9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214" name="Google Shape;1214;p94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215" name="Google Shape;1215;p94"/>
            <p:cNvCxnSpPr>
              <a:stCxn id="1216" idx="3"/>
              <a:endCxn id="1217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18" name="Google Shape;1218;p94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219" name="Google Shape;1219;p94"/>
              <p:cNvCxnSpPr>
                <a:stCxn id="1220" idx="3"/>
                <a:endCxn id="1221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20" name="Google Shape;1220;p94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22" name="Google Shape;1222;p94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21" name="Google Shape;1221;p94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16" name="Google Shape;1216;p94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23" name="Google Shape;1223;p94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17" name="Google Shape;1217;p94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224" name="Google Shape;1224;p94"/>
          <p:cNvSpPr txBox="1"/>
          <p:nvPr/>
        </p:nvSpPr>
        <p:spPr>
          <a:xfrm>
            <a:off x="517500" y="1232525"/>
            <a:ext cx="8431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音樂的同質性沒有控制好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DV 只用一個數字去衡量，不夠全面，他可能有興趣買，但不一定會反映在金額上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受試者主要是以可參與實驗的時間來隨機分組，沒有真正 randomize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樣本數過少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25" name="Google Shape;1225;p94"/>
          <p:cNvSpPr/>
          <p:nvPr/>
        </p:nvSpPr>
        <p:spPr>
          <a:xfrm>
            <a:off x="481525" y="649425"/>
            <a:ext cx="1967100" cy="489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2"/>
                </a:solidFill>
              </a:rPr>
              <a:t>不顯著的原因</a:t>
            </a:r>
            <a:endParaRPr b="1" sz="1800">
              <a:solidFill>
                <a:schemeClr val="accent2"/>
              </a:solidFill>
            </a:endParaRPr>
          </a:p>
        </p:txBody>
      </p:sp>
      <p:sp>
        <p:nvSpPr>
          <p:cNvPr id="1226" name="Google Shape;1226;p94"/>
          <p:cNvSpPr/>
          <p:nvPr/>
        </p:nvSpPr>
        <p:spPr>
          <a:xfrm>
            <a:off x="517500" y="2771825"/>
            <a:ext cx="1967100" cy="489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2"/>
                </a:solidFill>
              </a:rPr>
              <a:t>其他發現</a:t>
            </a:r>
            <a:endParaRPr b="1" sz="1800">
              <a:solidFill>
                <a:schemeClr val="accent2"/>
              </a:solidFill>
            </a:endParaRPr>
          </a:p>
        </p:txBody>
      </p:sp>
      <p:sp>
        <p:nvSpPr>
          <p:cNvPr id="1227" name="Google Shape;1227;p94"/>
          <p:cNvSpPr txBox="1"/>
          <p:nvPr/>
        </p:nvSpPr>
        <p:spPr>
          <a:xfrm>
            <a:off x="517500" y="3375600"/>
            <a:ext cx="8431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H2 趨勢與假設相反，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可能因為文獻指出「經典音樂搭經典商品，會提高購買意向」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反</a:t>
            </a:r>
            <a:r>
              <a:rPr lang="zh-TW" sz="1600">
                <a:solidFill>
                  <a:schemeClr val="dk1"/>
                </a:solidFill>
              </a:rPr>
              <a:t>思：</a:t>
            </a:r>
            <a:r>
              <a:rPr lang="zh-TW" sz="1600">
                <a:solidFill>
                  <a:schemeClr val="dk1"/>
                </a:solidFill>
              </a:rPr>
              <a:t>經典商品的單價通常較高，價格變異大，而</a:t>
            </a:r>
            <a:r>
              <a:rPr b="1" lang="zh-TW" sz="1600">
                <a:solidFill>
                  <a:schemeClr val="dk1"/>
                </a:solidFill>
              </a:rPr>
              <a:t>我們使用流行商品，價格差異較小，</a:t>
            </a:r>
            <a:r>
              <a:rPr lang="zh-TW" sz="1600">
                <a:solidFill>
                  <a:schemeClr val="dk1"/>
                </a:solidFill>
              </a:rPr>
              <a:t>則更</a:t>
            </a:r>
            <a:r>
              <a:rPr lang="zh-TW" sz="1600">
                <a:solidFill>
                  <a:schemeClr val="dk1"/>
                </a:solidFill>
              </a:rPr>
              <a:t>需要</a:t>
            </a:r>
            <a:r>
              <a:rPr lang="zh-TW" sz="1600">
                <a:solidFill>
                  <a:schemeClr val="dk1"/>
                </a:solidFill>
              </a:rPr>
              <a:t>細緻的測量</a:t>
            </a:r>
            <a:r>
              <a:rPr lang="zh-TW" sz="1600">
                <a:solidFill>
                  <a:schemeClr val="dk1"/>
                </a:solidFill>
              </a:rPr>
              <a:t>才能捕捉到 DV 中的小差異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95"/>
          <p:cNvSpPr txBox="1"/>
          <p:nvPr>
            <p:ph type="title"/>
          </p:nvPr>
        </p:nvSpPr>
        <p:spPr>
          <a:xfrm>
            <a:off x="719925" y="413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9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234" name="Google Shape;1234;p95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235" name="Google Shape;1235;p95"/>
            <p:cNvCxnSpPr>
              <a:stCxn id="1236" idx="3"/>
              <a:endCxn id="1237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38" name="Google Shape;1238;p95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239" name="Google Shape;1239;p95"/>
              <p:cNvCxnSpPr>
                <a:stCxn id="1240" idx="3"/>
                <a:endCxn id="1241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0" name="Google Shape;1240;p95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42" name="Google Shape;1242;p95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41" name="Google Shape;1241;p95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36" name="Google Shape;1236;p95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43" name="Google Shape;1243;p95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37" name="Google Shape;1237;p95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244" name="Google Shape;1244;p95"/>
          <p:cNvSpPr txBox="1"/>
          <p:nvPr/>
        </p:nvSpPr>
        <p:spPr>
          <a:xfrm>
            <a:off x="1454463" y="1646425"/>
            <a:ext cx="7651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受限</a:t>
            </a:r>
            <a:r>
              <a:rPr lang="zh-TW" sz="1600">
                <a:solidFill>
                  <a:schemeClr val="dk1"/>
                </a:solidFill>
              </a:rPr>
              <a:t>成本且衡量效益後，</a:t>
            </a:r>
            <a:r>
              <a:rPr b="1" lang="zh-TW" sz="1600">
                <a:solidFill>
                  <a:schemeClr val="dk1"/>
                </a:solidFill>
              </a:rPr>
              <a:t>只</a:t>
            </a:r>
            <a:r>
              <a:rPr b="1" lang="zh-TW" sz="1600">
                <a:solidFill>
                  <a:schemeClr val="dk1"/>
                </a:solidFill>
              </a:rPr>
              <a:t>用問卷測試受試者願意負擔的價格</a:t>
            </a:r>
            <a:r>
              <a:rPr lang="zh-TW" sz="1600">
                <a:solidFill>
                  <a:schemeClr val="dk1"/>
                </a:solidFill>
              </a:rPr>
              <a:t>，非購買行為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因時程緊湊</a:t>
            </a:r>
            <a:r>
              <a:rPr lang="zh-TW" sz="1600">
                <a:solidFill>
                  <a:schemeClr val="dk1"/>
                </a:solidFill>
              </a:rPr>
              <a:t>導致</a:t>
            </a:r>
            <a:r>
              <a:rPr b="1" lang="zh-TW" sz="1600">
                <a:solidFill>
                  <a:schemeClr val="dk1"/>
                </a:solidFill>
              </a:rPr>
              <a:t>實驗</a:t>
            </a:r>
            <a:r>
              <a:rPr b="1" lang="zh-TW" sz="1600">
                <a:solidFill>
                  <a:schemeClr val="dk1"/>
                </a:solidFill>
              </a:rPr>
              <a:t>人數</a:t>
            </a:r>
            <a:r>
              <a:rPr b="1" lang="zh-TW" sz="1600">
                <a:solidFill>
                  <a:schemeClr val="dk1"/>
                </a:solidFill>
              </a:rPr>
              <a:t>低於預期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zh-TW" sz="1600">
                <a:solidFill>
                  <a:schemeClr val="dk1"/>
                </a:solidFill>
              </a:rPr>
              <a:t>遠距操作</a:t>
            </a:r>
            <a:r>
              <a:rPr lang="zh-TW" sz="1600">
                <a:solidFill>
                  <a:schemeClr val="dk1"/>
                </a:solidFill>
              </a:rPr>
              <a:t>難以確保受試者是否有按規定執行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實驗是使用流行服飾品牌官網，</a:t>
            </a:r>
            <a:r>
              <a:rPr b="1" lang="zh-TW" sz="1600">
                <a:solidFill>
                  <a:schemeClr val="dk1"/>
                </a:solidFill>
              </a:rPr>
              <a:t>消費類型不夠全面</a:t>
            </a:r>
            <a:r>
              <a:rPr lang="zh-TW" sz="1600">
                <a:solidFill>
                  <a:schemeClr val="dk1"/>
                </a:solidFill>
              </a:rPr>
              <a:t>，且可能會有潛在</a:t>
            </a:r>
            <a:r>
              <a:rPr b="1" lang="zh-TW" sz="1600">
                <a:solidFill>
                  <a:schemeClr val="dk1"/>
                </a:solidFill>
              </a:rPr>
              <a:t>品牌偏好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快／慢音樂只限在經典及流行音樂，</a:t>
            </a:r>
            <a:r>
              <a:rPr b="1" lang="zh-TW" sz="1600">
                <a:solidFill>
                  <a:schemeClr val="dk1"/>
                </a:solidFill>
              </a:rPr>
              <a:t>沒有</a:t>
            </a:r>
            <a:r>
              <a:rPr b="1" lang="zh-TW" sz="1600">
                <a:solidFill>
                  <a:schemeClr val="dk1"/>
                </a:solidFill>
              </a:rPr>
              <a:t>比較</a:t>
            </a:r>
            <a:r>
              <a:rPr b="1" lang="zh-TW" sz="1600">
                <a:solidFill>
                  <a:schemeClr val="dk1"/>
                </a:solidFill>
              </a:rPr>
              <a:t>其他</a:t>
            </a:r>
            <a:r>
              <a:rPr b="1" lang="zh-TW" sz="1600">
                <a:solidFill>
                  <a:schemeClr val="dk1"/>
                </a:solidFill>
              </a:rPr>
              <a:t>類型的</a:t>
            </a:r>
            <a:r>
              <a:rPr b="1" lang="zh-TW" sz="1600">
                <a:solidFill>
                  <a:schemeClr val="dk1"/>
                </a:solidFill>
              </a:rPr>
              <a:t>音樂</a:t>
            </a:r>
            <a:r>
              <a:rPr lang="zh-TW" sz="1600">
                <a:solidFill>
                  <a:schemeClr val="dk1"/>
                </a:solidFill>
              </a:rPr>
              <a:t>（如：爵士樂）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zh-TW" sz="1600">
                <a:solidFill>
                  <a:schemeClr val="dk1"/>
                </a:solidFill>
              </a:rPr>
              <a:t>實驗的</a:t>
            </a:r>
            <a:r>
              <a:rPr b="1" lang="zh-TW" sz="1600">
                <a:solidFill>
                  <a:schemeClr val="dk1"/>
                </a:solidFill>
              </a:rPr>
              <a:t>假設</a:t>
            </a:r>
            <a:r>
              <a:rPr b="1" lang="zh-TW" sz="1600">
                <a:solidFill>
                  <a:schemeClr val="dk1"/>
                </a:solidFill>
              </a:rPr>
              <a:t>與現實狀況有落差</a:t>
            </a:r>
            <a:br>
              <a:rPr b="1"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(1) 我們</a:t>
            </a:r>
            <a:r>
              <a:rPr lang="zh-TW" sz="1600">
                <a:solidFill>
                  <a:schemeClr val="dk1"/>
                </a:solidFill>
              </a:rPr>
              <a:t>假設音樂介入 15 分鐘程度</a:t>
            </a:r>
            <a:r>
              <a:rPr lang="zh-TW" sz="1600">
                <a:solidFill>
                  <a:schemeClr val="dk1"/>
                </a:solidFill>
              </a:rPr>
              <a:t>就足以影響，</a:t>
            </a:r>
            <a:r>
              <a:rPr lang="zh-TW" sz="1600">
                <a:solidFill>
                  <a:schemeClr val="dk1"/>
                </a:solidFill>
              </a:rPr>
              <a:t>但現實可能需要更長期介入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(2) </a:t>
            </a:r>
            <a:r>
              <a:rPr lang="zh-TW" sz="1600">
                <a:solidFill>
                  <a:schemeClr val="dk1"/>
                </a:solidFill>
              </a:rPr>
              <a:t>現實</a:t>
            </a:r>
            <a:r>
              <a:rPr lang="zh-TW" sz="1600">
                <a:solidFill>
                  <a:schemeClr val="dk1"/>
                </a:solidFill>
              </a:rPr>
              <a:t>環境</a:t>
            </a:r>
            <a:r>
              <a:rPr lang="zh-TW" sz="1600">
                <a:solidFill>
                  <a:schemeClr val="dk1"/>
                </a:solidFill>
              </a:rPr>
              <a:t>可能會有更多</a:t>
            </a:r>
            <a:r>
              <a:rPr lang="zh-TW" sz="1600">
                <a:solidFill>
                  <a:schemeClr val="dk1"/>
                </a:solidFill>
              </a:rPr>
              <a:t>外部影響</a:t>
            </a:r>
            <a:r>
              <a:rPr lang="zh-TW" sz="1600">
                <a:solidFill>
                  <a:schemeClr val="dk1"/>
                </a:solidFill>
              </a:rPr>
              <a:t>來干擾消費者決策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45" name="Google Shape;1245;p95"/>
          <p:cNvSpPr/>
          <p:nvPr/>
        </p:nvSpPr>
        <p:spPr>
          <a:xfrm>
            <a:off x="1051175" y="1810450"/>
            <a:ext cx="418800" cy="81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95"/>
          <p:cNvSpPr/>
          <p:nvPr/>
        </p:nvSpPr>
        <p:spPr>
          <a:xfrm>
            <a:off x="1051175" y="2959450"/>
            <a:ext cx="418800" cy="150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95"/>
          <p:cNvSpPr txBox="1"/>
          <p:nvPr/>
        </p:nvSpPr>
        <p:spPr>
          <a:xfrm>
            <a:off x="191688" y="1967800"/>
            <a:ext cx="9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</a:rPr>
              <a:t>成本面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248" name="Google Shape;1248;p95"/>
          <p:cNvSpPr txBox="1"/>
          <p:nvPr/>
        </p:nvSpPr>
        <p:spPr>
          <a:xfrm>
            <a:off x="191688" y="3497175"/>
            <a:ext cx="9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</a:rPr>
              <a:t>實驗面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249" name="Google Shape;1249;p95"/>
          <p:cNvSpPr/>
          <p:nvPr/>
        </p:nvSpPr>
        <p:spPr>
          <a:xfrm>
            <a:off x="436925" y="1071275"/>
            <a:ext cx="1967100" cy="489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2"/>
                </a:solidFill>
              </a:rPr>
              <a:t>Limitations</a:t>
            </a:r>
            <a:endParaRPr b="1"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96"/>
          <p:cNvSpPr txBox="1"/>
          <p:nvPr>
            <p:ph type="title"/>
          </p:nvPr>
        </p:nvSpPr>
        <p:spPr>
          <a:xfrm>
            <a:off x="347900" y="1297950"/>
            <a:ext cx="51168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zh-TW" sz="5600">
                <a:solidFill>
                  <a:srgbClr val="DB634B"/>
                </a:solidFill>
                <a:latin typeface="Calibri"/>
                <a:ea typeface="Calibri"/>
                <a:cs typeface="Calibri"/>
                <a:sym typeface="Calibri"/>
              </a:rPr>
              <a:t>Thank you! </a:t>
            </a:r>
            <a:endParaRPr b="1" i="1" sz="5600">
              <a:solidFill>
                <a:srgbClr val="DB63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97"/>
          <p:cNvSpPr txBox="1"/>
          <p:nvPr>
            <p:ph type="title"/>
          </p:nvPr>
        </p:nvSpPr>
        <p:spPr>
          <a:xfrm>
            <a:off x="719925" y="32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9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261" name="Google Shape;1261;p97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262" name="Google Shape;1262;p97"/>
            <p:cNvCxnSpPr>
              <a:stCxn id="1263" idx="3"/>
              <a:endCxn id="1264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65" name="Google Shape;1265;p97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266" name="Google Shape;1266;p97"/>
              <p:cNvCxnSpPr>
                <a:stCxn id="1267" idx="3"/>
                <a:endCxn id="1268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7" name="Google Shape;1267;p97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69" name="Google Shape;1269;p97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68" name="Google Shape;1268;p97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63" name="Google Shape;1263;p97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70" name="Google Shape;1270;p97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64" name="Google Shape;1264;p97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pic>
        <p:nvPicPr>
          <p:cNvPr id="1271" name="Google Shape;127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263" y="1849358"/>
            <a:ext cx="1179612" cy="121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97"/>
          <p:cNvSpPr txBox="1"/>
          <p:nvPr/>
        </p:nvSpPr>
        <p:spPr>
          <a:xfrm>
            <a:off x="491325" y="1041550"/>
            <a:ext cx="78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5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1500"/>
              <a:buFont typeface="Open Sans"/>
              <a:buChar char="❖"/>
            </a:pPr>
            <a:r>
              <a:rPr b="1" lang="zh-TW" sz="1500">
                <a:solidFill>
                  <a:srgbClr val="1C1D1E"/>
                </a:solidFill>
                <a:latin typeface="Open Sans"/>
                <a:ea typeface="Open Sans"/>
                <a:cs typeface="Open Sans"/>
                <a:sym typeface="Open Sans"/>
              </a:rPr>
              <a:t>我們研究的貢獻</a:t>
            </a:r>
            <a:endParaRPr b="1" sz="1500">
              <a:solidFill>
                <a:srgbClr val="1C1D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3" name="Google Shape;127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275" y="1849370"/>
            <a:ext cx="1179612" cy="121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008" y="1849371"/>
            <a:ext cx="1179612" cy="121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429" y="1808325"/>
            <a:ext cx="1259400" cy="12957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7"/>
          <p:cNvSpPr txBox="1"/>
          <p:nvPr/>
        </p:nvSpPr>
        <p:spPr>
          <a:xfrm>
            <a:off x="614750" y="3222498"/>
            <a:ext cx="17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線上服飾網站</a:t>
            </a:r>
            <a:endParaRPr sz="1800"/>
          </a:p>
        </p:txBody>
      </p:sp>
      <p:sp>
        <p:nvSpPr>
          <p:cNvPr id="1277" name="Google Shape;1277;p97"/>
          <p:cNvSpPr txBox="1"/>
          <p:nvPr/>
        </p:nvSpPr>
        <p:spPr>
          <a:xfrm>
            <a:off x="783469" y="3659493"/>
            <a:ext cx="142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適合各性別、年齡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78" name="Google Shape;1278;p97"/>
          <p:cNvSpPr txBox="1"/>
          <p:nvPr/>
        </p:nvSpPr>
        <p:spPr>
          <a:xfrm>
            <a:off x="2641689" y="3222498"/>
            <a:ext cx="17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音樂多元性</a:t>
            </a:r>
            <a:endParaRPr sz="1800"/>
          </a:p>
        </p:txBody>
      </p:sp>
      <p:sp>
        <p:nvSpPr>
          <p:cNvPr id="1279" name="Google Shape;1279;p97"/>
          <p:cNvSpPr txBox="1"/>
          <p:nvPr/>
        </p:nvSpPr>
        <p:spPr>
          <a:xfrm>
            <a:off x="2810408" y="3659493"/>
            <a:ext cx="142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音樂速度 X 音樂類型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80" name="Google Shape;1280;p97"/>
          <p:cNvSpPr txBox="1"/>
          <p:nvPr/>
        </p:nvSpPr>
        <p:spPr>
          <a:xfrm>
            <a:off x="4550826" y="3222498"/>
            <a:ext cx="188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臨場網購體驗</a:t>
            </a:r>
            <a:endParaRPr sz="1800"/>
          </a:p>
        </p:txBody>
      </p:sp>
      <p:sp>
        <p:nvSpPr>
          <p:cNvPr id="1281" name="Google Shape;1281;p97"/>
          <p:cNvSpPr txBox="1"/>
          <p:nvPr/>
        </p:nvSpPr>
        <p:spPr>
          <a:xfrm>
            <a:off x="4832386" y="3659493"/>
            <a:ext cx="135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非情境預錄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82" name="Google Shape;1282;p97"/>
          <p:cNvSpPr txBox="1"/>
          <p:nvPr/>
        </p:nvSpPr>
        <p:spPr>
          <a:xfrm>
            <a:off x="6636405" y="3222498"/>
            <a:ext cx="18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控制偏好</a:t>
            </a:r>
            <a:endParaRPr sz="1800"/>
          </a:p>
        </p:txBody>
      </p:sp>
      <p:sp>
        <p:nvSpPr>
          <p:cNvPr id="1283" name="Google Shape;1283;p97"/>
          <p:cNvSpPr txBox="1"/>
          <p:nvPr/>
        </p:nvSpPr>
        <p:spPr>
          <a:xfrm>
            <a:off x="6805110" y="3659493"/>
            <a:ext cx="15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企業、音樂、消費偏好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98"/>
          <p:cNvSpPr txBox="1"/>
          <p:nvPr>
            <p:ph type="title"/>
          </p:nvPr>
        </p:nvSpPr>
        <p:spPr>
          <a:xfrm>
            <a:off x="719925" y="413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290" name="Google Shape;1290;p98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291" name="Google Shape;1291;p98"/>
            <p:cNvCxnSpPr>
              <a:stCxn id="1292" idx="3"/>
              <a:endCxn id="1293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94" name="Google Shape;1294;p98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295" name="Google Shape;1295;p98"/>
              <p:cNvCxnSpPr>
                <a:stCxn id="1296" idx="3"/>
                <a:endCxn id="1297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96" name="Google Shape;1296;p98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98" name="Google Shape;1298;p98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97" name="Google Shape;1297;p98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92" name="Google Shape;1292;p98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99" name="Google Shape;1299;p98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293" name="Google Shape;1293;p98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pic>
        <p:nvPicPr>
          <p:cNvPr id="1300" name="Google Shape;130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50" y="1579251"/>
            <a:ext cx="3001475" cy="300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1" name="Google Shape;1301;p98"/>
          <p:cNvGrpSpPr/>
          <p:nvPr/>
        </p:nvGrpSpPr>
        <p:grpSpPr>
          <a:xfrm>
            <a:off x="389725" y="1162925"/>
            <a:ext cx="5074625" cy="3623400"/>
            <a:chOff x="324875" y="467000"/>
            <a:chExt cx="5074625" cy="3623400"/>
          </a:xfrm>
        </p:grpSpPr>
        <p:sp>
          <p:nvSpPr>
            <p:cNvPr id="1302" name="Google Shape;1302;p98"/>
            <p:cNvSpPr txBox="1"/>
            <p:nvPr/>
          </p:nvSpPr>
          <p:spPr>
            <a:xfrm>
              <a:off x="324875" y="467000"/>
              <a:ext cx="4496700" cy="6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556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634B"/>
                </a:buClr>
                <a:buSzPts val="2000"/>
                <a:buFont typeface="Open Sans"/>
                <a:buChar char="●"/>
              </a:pPr>
              <a:r>
                <a:rPr b="1" lang="zh-TW" sz="2000">
                  <a:solidFill>
                    <a:srgbClr val="DB634B"/>
                  </a:solidFill>
                  <a:latin typeface="Open Sans"/>
                  <a:ea typeface="Open Sans"/>
                  <a:cs typeface="Open Sans"/>
                  <a:sym typeface="Open Sans"/>
                </a:rPr>
                <a:t>電子商務的使用量逐年提升</a:t>
              </a:r>
              <a:endParaRPr b="1" sz="20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3" name="Google Shape;1303;p98"/>
            <p:cNvSpPr txBox="1"/>
            <p:nvPr/>
          </p:nvSpPr>
          <p:spPr>
            <a:xfrm>
              <a:off x="382000" y="1073600"/>
              <a:ext cx="5017500" cy="30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AutoNum type="arabicPeriod"/>
              </a:pPr>
              <a: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台灣：2021年網路銷售額佔整體零售業營業額比重之年增率為 24.5%，創歷史新高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AutoNum type="arabicPeriod"/>
              </a:pPr>
              <a: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全球：麥肯錫報告指出</a:t>
              </a:r>
              <a:b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(1) 英、美等 9 國中，至少 ⅔ 的消費者表示他們曾在疫情期間嘗試新的購物方式，且 65% 的消費者表示他們打算繼續這樣做</a:t>
              </a:r>
              <a:b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(2) 美國預計 2019 年至 2024 年的電子商務的滲透率將成長 24%，但 2020 年 7 月，它已達 33%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9"/>
          <p:cNvSpPr txBox="1"/>
          <p:nvPr>
            <p:ph type="title"/>
          </p:nvPr>
        </p:nvSpPr>
        <p:spPr>
          <a:xfrm>
            <a:off x="719925" y="413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9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310" name="Google Shape;1310;p99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311" name="Google Shape;1311;p99"/>
            <p:cNvCxnSpPr>
              <a:stCxn id="1312" idx="3"/>
              <a:endCxn id="1313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14" name="Google Shape;1314;p99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315" name="Google Shape;1315;p99"/>
              <p:cNvCxnSpPr>
                <a:stCxn id="1316" idx="3"/>
                <a:endCxn id="1317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16" name="Google Shape;1316;p99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18" name="Google Shape;1318;p99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17" name="Google Shape;1317;p99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12" name="Google Shape;1312;p99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19" name="Google Shape;1319;p99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13" name="Google Shape;1313;p99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pic>
        <p:nvPicPr>
          <p:cNvPr id="1320" name="Google Shape;132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550" y="683175"/>
            <a:ext cx="2437950" cy="243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1" name="Google Shape;1321;p99"/>
          <p:cNvGrpSpPr/>
          <p:nvPr/>
        </p:nvGrpSpPr>
        <p:grpSpPr>
          <a:xfrm>
            <a:off x="389725" y="1014000"/>
            <a:ext cx="5238900" cy="1776300"/>
            <a:chOff x="324875" y="318075"/>
            <a:chExt cx="5238900" cy="1776300"/>
          </a:xfrm>
        </p:grpSpPr>
        <p:sp>
          <p:nvSpPr>
            <p:cNvPr id="1322" name="Google Shape;1322;p99"/>
            <p:cNvSpPr txBox="1"/>
            <p:nvPr/>
          </p:nvSpPr>
          <p:spPr>
            <a:xfrm>
              <a:off x="324875" y="318075"/>
              <a:ext cx="5238900" cy="6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556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634B"/>
                </a:buClr>
                <a:buSzPts val="2000"/>
                <a:buFont typeface="Open Sans"/>
                <a:buChar char="●"/>
              </a:pPr>
              <a:r>
                <a:rPr b="1" lang="zh-TW" sz="1800">
                  <a:solidFill>
                    <a:srgbClr val="DB634B"/>
                  </a:solidFill>
                  <a:latin typeface="Open Sans"/>
                  <a:ea typeface="Open Sans"/>
                  <a:cs typeface="Open Sans"/>
                  <a:sym typeface="Open Sans"/>
                </a:rPr>
                <a:t>提升電商購物體驗是”積極經營“的關鍵</a:t>
              </a:r>
              <a:endParaRPr b="1" sz="20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3" name="Google Shape;1323;p99"/>
            <p:cNvSpPr txBox="1"/>
            <p:nvPr/>
          </p:nvSpPr>
          <p:spPr>
            <a:xfrm>
              <a:off x="382000" y="924675"/>
              <a:ext cx="50175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AutoNum type="arabicPeriod"/>
              </a:pPr>
              <a: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線上購物的買家明顯缺乏品牌忠誠度，但只有 60% 的企業表示他們做好了電子商務的基本準備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AutoNum type="arabicPeriod"/>
              </a:pPr>
              <a: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電子商務應比實體商店更積極經營客戶信任感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24" name="Google Shape;1324;p99"/>
          <p:cNvGrpSpPr/>
          <p:nvPr/>
        </p:nvGrpSpPr>
        <p:grpSpPr>
          <a:xfrm>
            <a:off x="3059000" y="3224213"/>
            <a:ext cx="5727300" cy="1776313"/>
            <a:chOff x="3120175" y="467000"/>
            <a:chExt cx="5727300" cy="1776313"/>
          </a:xfrm>
        </p:grpSpPr>
        <p:sp>
          <p:nvSpPr>
            <p:cNvPr id="1325" name="Google Shape;1325;p99"/>
            <p:cNvSpPr txBox="1"/>
            <p:nvPr/>
          </p:nvSpPr>
          <p:spPr>
            <a:xfrm>
              <a:off x="3120175" y="467000"/>
              <a:ext cx="5727300" cy="6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556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634B"/>
                </a:buClr>
                <a:buSzPts val="2000"/>
                <a:buFont typeface="Open Sans"/>
                <a:buChar char="●"/>
              </a:pPr>
              <a:r>
                <a:rPr b="1" lang="zh-TW" sz="1800">
                  <a:solidFill>
                    <a:srgbClr val="DB634B"/>
                  </a:solidFill>
                  <a:latin typeface="Open Sans"/>
                  <a:ea typeface="Open Sans"/>
                  <a:cs typeface="Open Sans"/>
                  <a:sym typeface="Open Sans"/>
                </a:rPr>
                <a:t>電商環境能刺激消費者的方式，與實體商店不同</a:t>
              </a:r>
              <a:endParaRPr b="1" sz="18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6" name="Google Shape;1326;p99"/>
            <p:cNvSpPr txBox="1"/>
            <p:nvPr/>
          </p:nvSpPr>
          <p:spPr>
            <a:xfrm>
              <a:off x="3177300" y="1073613"/>
              <a:ext cx="53079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AutoNum type="arabicPeriod"/>
              </a:pPr>
              <a: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音樂和色彩是電商環境中最強的刺激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3020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AutoNum type="arabicPeriod"/>
              </a:pPr>
              <a:r>
                <a:rPr lang="zh-TW" sz="1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現代人在消費情境裡，越來越能同時接收到「視覺＋聲音」刺激並引發效果</a:t>
              </a:r>
              <a:endPara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327" name="Google Shape;132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38" y="2945600"/>
            <a:ext cx="2333525" cy="23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0"/>
          <p:cNvSpPr txBox="1"/>
          <p:nvPr>
            <p:ph type="title"/>
          </p:nvPr>
        </p:nvSpPr>
        <p:spPr>
          <a:xfrm>
            <a:off x="719925" y="32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10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334" name="Google Shape;1334;p100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335" name="Google Shape;1335;p100"/>
            <p:cNvCxnSpPr>
              <a:stCxn id="1336" idx="3"/>
              <a:endCxn id="1337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38" name="Google Shape;1338;p100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339" name="Google Shape;1339;p100"/>
              <p:cNvCxnSpPr>
                <a:stCxn id="1340" idx="3"/>
                <a:endCxn id="1341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40" name="Google Shape;1340;p100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42" name="Google Shape;1342;p100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41" name="Google Shape;1341;p100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36" name="Google Shape;1336;p100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43" name="Google Shape;1343;p100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37" name="Google Shape;1337;p100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344" name="Google Shape;1344;p100"/>
          <p:cNvSpPr txBox="1"/>
          <p:nvPr/>
        </p:nvSpPr>
        <p:spPr>
          <a:xfrm>
            <a:off x="263175" y="1290025"/>
            <a:ext cx="8364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It has become imperative for academics and practitioners to </a:t>
            </a:r>
            <a:r>
              <a:rPr b="1" lang="zh-TW" sz="10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explore customer experience in the online context</a:t>
            </a:r>
            <a:r>
              <a:rPr lang="zh-TW" sz="10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(Verhoef et al., 2009) because current conceptualizations of the construct remain disjointed. </a:t>
            </a:r>
            <a:r>
              <a:rPr b="1" lang="zh-TW" sz="10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Online customer experience has attracted significant academic research interest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(see Lemke, Clark, &amp; Wilson, 2011; Rose, Clark, Samouel, &amp; Hair, 2012; Trevinal &amp; Stenger, 2014)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5" name="Google Shape;1345;p100"/>
          <p:cNvSpPr txBox="1"/>
          <p:nvPr/>
        </p:nvSpPr>
        <p:spPr>
          <a:xfrm>
            <a:off x="248925" y="4146300"/>
            <a:ext cx="8302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Parsons (</a:t>
            </a:r>
            <a:r>
              <a:rPr lang="zh-TW" sz="1000">
                <a:solidFill>
                  <a:srgbClr val="66666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2002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) applied Sheth's (</a:t>
            </a:r>
            <a:r>
              <a:rPr lang="zh-TW" sz="1000">
                <a:solidFill>
                  <a:srgbClr val="66666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1983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) non-functional motives to the online environment and found that </a:t>
            </a:r>
            <a:r>
              <a:rPr b="1" lang="zh-TW" sz="10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aural and visual stimuli</a:t>
            </a:r>
            <a:r>
              <a:rPr b="1"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are most applicable to the online environment. </a:t>
            </a:r>
            <a:r>
              <a:rPr b="1" lang="zh-TW" sz="10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61% perceiving that online shopping could provide aural stimulation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, primarily through music as a background stimulus, but also through other sounds attached to the visual stimuli (such as ads and video)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6" name="Google Shape;1346;p100"/>
          <p:cNvSpPr txBox="1"/>
          <p:nvPr/>
        </p:nvSpPr>
        <p:spPr>
          <a:xfrm>
            <a:off x="248925" y="3022875"/>
            <a:ext cx="8302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Kotler (1973–1974) who defined the </a:t>
            </a:r>
            <a:r>
              <a:rPr b="1" lang="zh-TW" sz="10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atmospherics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as “ the effort to design buying environments to produce specific emotional effects in the buyer that enhance his purchase probability ”.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47" name="Google Shape;1347;p100"/>
          <p:cNvSpPr txBox="1"/>
          <p:nvPr/>
        </p:nvSpPr>
        <p:spPr>
          <a:xfrm>
            <a:off x="262725" y="869025"/>
            <a:ext cx="78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5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1500"/>
              <a:buFont typeface="Open Sans"/>
              <a:buChar char="●"/>
            </a:pPr>
            <a:r>
              <a:rPr b="1" lang="zh-TW" sz="15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線上購物是值得被研究的，而且「服飾」是很重要的品項</a:t>
            </a:r>
            <a:endParaRPr b="1" sz="1500">
              <a:solidFill>
                <a:srgbClr val="DB63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8" name="Google Shape;1348;p100"/>
          <p:cNvSpPr txBox="1"/>
          <p:nvPr/>
        </p:nvSpPr>
        <p:spPr>
          <a:xfrm>
            <a:off x="263182" y="2044825"/>
            <a:ext cx="811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Of the products consumers purchase online, </a:t>
            </a:r>
            <a:r>
              <a:rPr b="1" lang="zh-TW" sz="10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apparel is among the most popular categories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worldwide (Statista.com 2019).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9" name="Google Shape;1349;p100"/>
          <p:cNvSpPr txBox="1"/>
          <p:nvPr/>
        </p:nvSpPr>
        <p:spPr>
          <a:xfrm>
            <a:off x="262725" y="2571025"/>
            <a:ext cx="78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5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1500"/>
              <a:buFont typeface="Open Sans"/>
              <a:buChar char="●"/>
            </a:pPr>
            <a:r>
              <a:rPr b="1" lang="zh-TW" sz="15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影響網購的的氣氛線索：氣氛與感官有關，以聽覺和視覺為主</a:t>
            </a:r>
            <a:endParaRPr b="1" sz="1500">
              <a:solidFill>
                <a:srgbClr val="DB63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0" name="Google Shape;1350;p100"/>
          <p:cNvSpPr txBox="1"/>
          <p:nvPr/>
        </p:nvSpPr>
        <p:spPr>
          <a:xfrm>
            <a:off x="248925" y="3572288"/>
            <a:ext cx="8302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 further view of experiential marketing postulates that consumers are rational and emotional beings who seek pleasurable experiences that fall into five experiential modules: </a:t>
            </a:r>
            <a:r>
              <a:rPr b="1" lang="zh-TW" sz="10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sensory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, affective, cognitive, physical, and social experiences </a:t>
            </a:r>
            <a:r>
              <a:rPr lang="zh-TW" sz="1000">
                <a:solidFill>
                  <a:srgbClr val="66666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(Schmitt, 1999)</a:t>
            </a:r>
            <a:r>
              <a:rPr lang="zh-TW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0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356" name="Google Shape;1356;p101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357" name="Google Shape;1357;p101"/>
            <p:cNvCxnSpPr>
              <a:stCxn id="1358" idx="3"/>
              <a:endCxn id="1359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0" name="Google Shape;1360;p101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361" name="Google Shape;1361;p101"/>
              <p:cNvCxnSpPr>
                <a:stCxn id="1362" idx="3"/>
                <a:endCxn id="1363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2" name="Google Shape;1362;p101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64" name="Google Shape;1364;p101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63" name="Google Shape;1363;p101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58" name="Google Shape;1358;p101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65" name="Google Shape;1365;p101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59" name="Google Shape;1359;p101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366" name="Google Shape;1366;p101"/>
          <p:cNvSpPr txBox="1"/>
          <p:nvPr>
            <p:ph type="title"/>
          </p:nvPr>
        </p:nvSpPr>
        <p:spPr>
          <a:xfrm>
            <a:off x="719925" y="32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101"/>
          <p:cNvSpPr txBox="1"/>
          <p:nvPr/>
        </p:nvSpPr>
        <p:spPr>
          <a:xfrm>
            <a:off x="262725" y="889150"/>
            <a:ext cx="78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5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1500"/>
              <a:buFont typeface="Open Sans"/>
              <a:buChar char="●"/>
            </a:pPr>
            <a:r>
              <a:rPr b="1" lang="zh-TW" sz="15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音樂類型對於購買意向的關係</a:t>
            </a:r>
            <a:endParaRPr b="1" sz="1500">
              <a:solidFill>
                <a:srgbClr val="DB63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8" name="Google Shape;1368;p101"/>
          <p:cNvSpPr txBox="1"/>
          <p:nvPr/>
        </p:nvSpPr>
        <p:spPr>
          <a:xfrm>
            <a:off x="919250" y="3474650"/>
            <a:ext cx="34995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聽快音樂比聽慢音樂有更高喚醒水平 &amp; 愉悅感</a:t>
            </a:r>
            <a:b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zh-TW"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Bruner, 1990; Kellaris and Kent, 1991/1994; Sweeney and Wyber, 2002, Chen et al., 2009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聽快音樂節奏有更多的移動頻率和更短的感知瀏覽時間</a:t>
            </a:r>
            <a:b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zh-TW" sz="800">
                <a:latin typeface="Manrope"/>
                <a:ea typeface="Manrope"/>
                <a:cs typeface="Manrope"/>
                <a:sym typeface="Manrope"/>
              </a:rPr>
              <a:t>Lai et al., 2011 (no.3)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69" name="Google Shape;1369;p101"/>
          <p:cNvSpPr txBox="1"/>
          <p:nvPr/>
        </p:nvSpPr>
        <p:spPr>
          <a:xfrm>
            <a:off x="4985300" y="3438125"/>
            <a:ext cx="39189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經典音樂會讓人有較高的服務品質跟愉悅感 </a:t>
            </a:r>
            <a:b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zh-TW"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Kellaris and Kent, 1994; Sweeney and Wyber, 2002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zh-TW"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經典音樂喚起高價商品感知、與高價商品關聯 </a:t>
            </a:r>
            <a:b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zh-TW" sz="800">
                <a:latin typeface="Manrope"/>
                <a:ea typeface="Manrope"/>
                <a:cs typeface="Manrope"/>
                <a:sym typeface="Manrope"/>
              </a:rPr>
              <a:t>Spangenberg, 1990; Stone, 1983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70" name="Google Shape;13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999" y="1765525"/>
            <a:ext cx="1152902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441" y="1829260"/>
            <a:ext cx="969665" cy="96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01"/>
          <p:cNvSpPr txBox="1"/>
          <p:nvPr/>
        </p:nvSpPr>
        <p:spPr>
          <a:xfrm>
            <a:off x="1950800" y="2918425"/>
            <a:ext cx="13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FAST TEMPO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73" name="Google Shape;1373;p101"/>
          <p:cNvSpPr txBox="1"/>
          <p:nvPr/>
        </p:nvSpPr>
        <p:spPr>
          <a:xfrm>
            <a:off x="5722225" y="2918425"/>
            <a:ext cx="13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CLASSIC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74" name="Google Shape;1374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075" y="804012"/>
            <a:ext cx="585775" cy="5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0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380" name="Google Shape;1380;p102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381" name="Google Shape;1381;p102"/>
            <p:cNvCxnSpPr>
              <a:stCxn id="1382" idx="3"/>
              <a:endCxn id="1383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84" name="Google Shape;1384;p102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385" name="Google Shape;1385;p102"/>
              <p:cNvCxnSpPr>
                <a:stCxn id="1386" idx="3"/>
                <a:endCxn id="1387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86" name="Google Shape;1386;p102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88" name="Google Shape;1388;p102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87" name="Google Shape;1387;p102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82" name="Google Shape;1382;p102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89" name="Google Shape;1389;p102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383" name="Google Shape;1383;p102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390" name="Google Shape;1390;p102"/>
          <p:cNvSpPr txBox="1"/>
          <p:nvPr/>
        </p:nvSpPr>
        <p:spPr>
          <a:xfrm>
            <a:off x="294600" y="1161900"/>
            <a:ext cx="8901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20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在網購情境中，「</a:t>
            </a:r>
            <a:r>
              <a:rPr b="1" lang="zh-TW" sz="12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不同的音樂」的確會影響到消費者</a:t>
            </a:r>
            <a:r>
              <a:rPr lang="zh-TW" sz="12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的認知、對於產品 / 服務的好感、購買行為意圖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。 </a:t>
            </a:r>
            <a:b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(Hahn and Hwang, 1999; Broekemier et al, 2008; Toldos et al, 2019; Hwang and Scheinbaum, 2020)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1" name="Google Shape;1391;p102"/>
          <p:cNvSpPr txBox="1"/>
          <p:nvPr/>
        </p:nvSpPr>
        <p:spPr>
          <a:xfrm>
            <a:off x="186525" y="736750"/>
            <a:ext cx="78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5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1500"/>
              <a:buFont typeface="Open Sans"/>
              <a:buChar char="●"/>
            </a:pPr>
            <a:r>
              <a:rPr b="1" lang="zh-TW" sz="15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不同方式看音樂與消費的關係</a:t>
            </a:r>
            <a:endParaRPr b="1" sz="1500">
              <a:solidFill>
                <a:srgbClr val="DB63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2" name="Google Shape;1392;p102"/>
          <p:cNvSpPr txBox="1"/>
          <p:nvPr>
            <p:ph type="title"/>
          </p:nvPr>
        </p:nvSpPr>
        <p:spPr>
          <a:xfrm>
            <a:off x="719925" y="32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102"/>
          <p:cNvSpPr txBox="1"/>
          <p:nvPr/>
        </p:nvSpPr>
        <p:spPr>
          <a:xfrm>
            <a:off x="294600" y="4440451"/>
            <a:ext cx="8901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20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b="1" lang="zh-TW" sz="12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網站的知名度、音樂的偏好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會對於購買情緒和認知有影響力。 </a:t>
            </a:r>
            <a:b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(Sweeney and Wyber, 2002; Chang and Chen, 2008; Hwang and Oh, 2019)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4" name="Google Shape;1394;p102"/>
          <p:cNvSpPr txBox="1"/>
          <p:nvPr/>
        </p:nvSpPr>
        <p:spPr>
          <a:xfrm>
            <a:off x="294600" y="1829435"/>
            <a:ext cx="8901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20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大量研究使用 「</a:t>
            </a:r>
            <a:r>
              <a:rPr b="1" lang="zh-TW" sz="12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SOR 模型」</a:t>
            </a:r>
            <a:r>
              <a:rPr b="1"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及</a:t>
            </a:r>
            <a:r>
              <a:rPr b="1"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zh-TW" sz="1200">
                <a:solidFill>
                  <a:srgbClr val="666666"/>
                </a:solidFill>
                <a:highlight>
                  <a:srgbClr val="FFE4DF"/>
                </a:highlight>
                <a:latin typeface="Open Sans"/>
                <a:ea typeface="Open Sans"/>
                <a:cs typeface="Open Sans"/>
                <a:sym typeface="Open Sans"/>
              </a:rPr>
              <a:t>其決定性的情緒（pleasure, arousal）</a:t>
            </a:r>
            <a:r>
              <a:rPr b="1"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於線上購物研究，以解釋變量對消費者的購買情緒影響。(</a:t>
            </a:r>
            <a:r>
              <a:rPr lang="zh-TW" sz="1200">
                <a:solidFill>
                  <a:srgbClr val="66666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Sweeney and Wyber, 2002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lang="zh-TW" sz="1200">
                <a:solidFill>
                  <a:srgbClr val="66666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Eroglu et al, 2003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; Chang and Chen, 2008; </a:t>
            </a:r>
            <a:r>
              <a:rPr lang="zh-TW" sz="1200">
                <a:solidFill>
                  <a:srgbClr val="66666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Kim, Kim &amp; Lennon, 2009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lang="zh-TW" sz="1200">
                <a:solidFill>
                  <a:srgbClr val="66666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 et al, 2022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5" name="Google Shape;1395;p102"/>
          <p:cNvSpPr txBox="1"/>
          <p:nvPr/>
        </p:nvSpPr>
        <p:spPr>
          <a:xfrm>
            <a:off x="4343350" y="3695275"/>
            <a:ext cx="402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9E9E9E"/>
                </a:solidFill>
              </a:rPr>
              <a:t>Chang, H. H., &amp; Chen, S. W. (2008). The impact of online store environment cues on purchase intention: Trust and perceived risk as a mediator. </a:t>
            </a:r>
            <a:r>
              <a:rPr i="1" lang="zh-TW" sz="1000">
                <a:solidFill>
                  <a:srgbClr val="9E9E9E"/>
                </a:solidFill>
              </a:rPr>
              <a:t>Online information review</a:t>
            </a:r>
            <a:r>
              <a:rPr lang="zh-TW" sz="1000">
                <a:solidFill>
                  <a:srgbClr val="9E9E9E"/>
                </a:solidFill>
              </a:rPr>
              <a:t>.</a:t>
            </a:r>
            <a:endParaRPr sz="900">
              <a:solidFill>
                <a:srgbClr val="9E9E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6" name="Google Shape;1396;p102"/>
          <p:cNvPicPr preferRelativeResize="0"/>
          <p:nvPr/>
        </p:nvPicPr>
        <p:blipFill rotWithShape="1">
          <a:blip r:embed="rId7">
            <a:alphaModFix/>
          </a:blip>
          <a:srcRect b="24642" l="0" r="0" t="0"/>
          <a:stretch/>
        </p:blipFill>
        <p:spPr>
          <a:xfrm>
            <a:off x="591400" y="2515612"/>
            <a:ext cx="3696401" cy="177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00" y="2145825"/>
            <a:ext cx="3716200" cy="28385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2" name="Google Shape;1402;p103"/>
          <p:cNvGraphicFramePr/>
          <p:nvPr/>
        </p:nvGraphicFramePr>
        <p:xfrm>
          <a:off x="4798150" y="222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{0BF87151-8529-47FC-8DE5-7DFCAF54CACD}</a:tableStyleId>
              </a:tblPr>
              <a:tblGrid>
                <a:gridCol w="339025"/>
                <a:gridCol w="433000"/>
                <a:gridCol w="306950"/>
                <a:gridCol w="1637250"/>
                <a:gridCol w="1217975"/>
              </a:tblGrid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w13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5/11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5/18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Data Analysis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實驗分析+寫paper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w14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5/18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5/25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5/20 Final Exam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>
                          <a:solidFill>
                            <a:srgbClr val="FF0000"/>
                          </a:solidFill>
                        </a:rPr>
                        <a:t>5/23 20:00 簡報內容完成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內容分工、做簡報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w15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5/26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6/1</a:t>
                      </a:r>
                      <a:endParaRPr b="1"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highlight>
                            <a:srgbClr val="FFFF00"/>
                          </a:highlight>
                        </a:rPr>
                        <a:t>5/27 PPT version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做簡報、寫paper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w16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6/2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6/8</a:t>
                      </a:r>
                      <a:endParaRPr b="1"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highlight>
                            <a:srgbClr val="FFFF00"/>
                          </a:highlight>
                        </a:rPr>
                        <a:t>6/10 word version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寫paper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03" name="Google Shape;1403;p103"/>
          <p:cNvPicPr preferRelativeResize="0"/>
          <p:nvPr/>
        </p:nvPicPr>
        <p:blipFill rotWithShape="1">
          <a:blip r:embed="rId4">
            <a:alphaModFix/>
          </a:blip>
          <a:srcRect b="30853" l="0" r="0" t="0"/>
          <a:stretch/>
        </p:blipFill>
        <p:spPr>
          <a:xfrm>
            <a:off x="2857225" y="111125"/>
            <a:ext cx="3490201" cy="1856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4" name="Google Shape;1404;p103"/>
          <p:cNvGraphicFramePr/>
          <p:nvPr/>
        </p:nvGraphicFramePr>
        <p:xfrm>
          <a:off x="4798150" y="344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008400"/>
                <a:gridCol w="270780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paper</a:t>
                      </a:r>
                      <a:r>
                        <a:rPr lang="zh-TW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zh-TW"/>
                        <a:t>寫到的</a:t>
                      </a:r>
                      <a:r>
                        <a:rPr lang="zh-TW"/>
                        <a:t>程度 (</a:t>
                      </a:r>
                      <a:r>
                        <a:rPr lang="zh-TW" u="sng">
                          <a:solidFill>
                            <a:srgbClr val="0000FF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paper</a:t>
                      </a:r>
                      <a:r>
                        <a:rPr lang="zh-TW" u="sng">
                          <a:solidFill>
                            <a:srgbClr val="0000FF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連結</a:t>
                      </a:r>
                      <a:r>
                        <a:rPr lang="zh-TW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6/1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50%, </a:t>
                      </a:r>
                      <a:r>
                        <a:rPr lang="zh-TW"/>
                        <a:t>對一下銜接的地方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6/8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05" name="Google Shape;1405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3725" y="152400"/>
            <a:ext cx="2493386" cy="19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8"/>
          <p:cNvSpPr txBox="1"/>
          <p:nvPr>
            <p:ph type="title"/>
          </p:nvPr>
        </p:nvSpPr>
        <p:spPr>
          <a:xfrm>
            <a:off x="719925" y="413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6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666" name="Google Shape;666;p68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667" name="Google Shape;667;p68"/>
            <p:cNvCxnSpPr>
              <a:stCxn id="668" idx="3"/>
              <a:endCxn id="669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0" name="Google Shape;670;p68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671" name="Google Shape;671;p68"/>
              <p:cNvCxnSpPr>
                <a:stCxn id="672" idx="3"/>
                <a:endCxn id="673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2" name="Google Shape;672;p68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74" name="Google Shape;674;p68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73" name="Google Shape;673;p68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8" name="Google Shape;668;p68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75" name="Google Shape;675;p68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9" name="Google Shape;669;p68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676" name="Google Shape;676;p68"/>
          <p:cNvSpPr txBox="1"/>
          <p:nvPr/>
        </p:nvSpPr>
        <p:spPr>
          <a:xfrm>
            <a:off x="30325" y="1387163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探討不同音樂介入消費者的網購情境，是否能創造不同的效果？</a:t>
            </a:r>
            <a:endParaRPr b="1" sz="2200">
              <a:solidFill>
                <a:srgbClr val="DB63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7" name="Google Shape;6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25" y="2226250"/>
            <a:ext cx="5915000" cy="24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04"/>
          <p:cNvSpPr txBox="1"/>
          <p:nvPr/>
        </p:nvSpPr>
        <p:spPr>
          <a:xfrm>
            <a:off x="362975" y="155550"/>
            <a:ext cx="46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Data Analysis  Outline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Descriptive Statistics &amp; 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11" name="Google Shape;1411;p104"/>
          <p:cNvSpPr txBox="1"/>
          <p:nvPr/>
        </p:nvSpPr>
        <p:spPr>
          <a:xfrm>
            <a:off x="777750" y="1210200"/>
            <a:ext cx="8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PreTest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12" name="Google Shape;1412;p104"/>
          <p:cNvSpPr txBox="1"/>
          <p:nvPr/>
        </p:nvSpPr>
        <p:spPr>
          <a:xfrm>
            <a:off x="176200" y="4349100"/>
            <a:ext cx="21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PreTest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13" name="Google Shape;1413;p104"/>
          <p:cNvSpPr/>
          <p:nvPr/>
        </p:nvSpPr>
        <p:spPr>
          <a:xfrm>
            <a:off x="4498625" y="732050"/>
            <a:ext cx="1327500" cy="49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Descriptive Statistics</a:t>
            </a:r>
            <a:endParaRPr/>
          </a:p>
        </p:txBody>
      </p:sp>
      <p:sp>
        <p:nvSpPr>
          <p:cNvPr id="1414" name="Google Shape;1414;p104"/>
          <p:cNvSpPr/>
          <p:nvPr/>
        </p:nvSpPr>
        <p:spPr>
          <a:xfrm>
            <a:off x="2649625" y="1161450"/>
            <a:ext cx="1135500" cy="49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Preference</a:t>
            </a:r>
            <a:endParaRPr/>
          </a:p>
        </p:txBody>
      </p:sp>
      <p:sp>
        <p:nvSpPr>
          <p:cNvPr id="1415" name="Google Shape;1415;p104"/>
          <p:cNvSpPr/>
          <p:nvPr/>
        </p:nvSpPr>
        <p:spPr>
          <a:xfrm>
            <a:off x="4498625" y="1485900"/>
            <a:ext cx="1327500" cy="49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05"/>
          <p:cNvSpPr/>
          <p:nvPr/>
        </p:nvSpPr>
        <p:spPr>
          <a:xfrm>
            <a:off x="4204825" y="1018000"/>
            <a:ext cx="4397100" cy="2088000"/>
          </a:xfrm>
          <a:prstGeom prst="roundRect">
            <a:avLst>
              <a:gd fmla="val 16667" name="adj"/>
            </a:avLst>
          </a:prstGeom>
          <a:solidFill>
            <a:srgbClr val="E6B8AF">
              <a:alpha val="3333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05"/>
          <p:cNvSpPr txBox="1"/>
          <p:nvPr/>
        </p:nvSpPr>
        <p:spPr>
          <a:xfrm>
            <a:off x="394075" y="331850"/>
            <a:ext cx="34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Data Analysis Outline - PreTest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22" name="Google Shape;1422;p105"/>
          <p:cNvSpPr txBox="1"/>
          <p:nvPr/>
        </p:nvSpPr>
        <p:spPr>
          <a:xfrm>
            <a:off x="176200" y="4349100"/>
            <a:ext cx="21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PreTest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423" name="Google Shape;1423;p105"/>
          <p:cNvGrpSpPr/>
          <p:nvPr/>
        </p:nvGrpSpPr>
        <p:grpSpPr>
          <a:xfrm>
            <a:off x="4338300" y="1159050"/>
            <a:ext cx="3905875" cy="1848363"/>
            <a:chOff x="2471725" y="2260613"/>
            <a:chExt cx="3905875" cy="1848363"/>
          </a:xfrm>
        </p:grpSpPr>
        <p:sp>
          <p:nvSpPr>
            <p:cNvPr id="1424" name="Google Shape;1424;p105"/>
            <p:cNvSpPr/>
            <p:nvPr/>
          </p:nvSpPr>
          <p:spPr>
            <a:xfrm>
              <a:off x="5007800" y="2935950"/>
              <a:ext cx="1369800" cy="497700"/>
            </a:xfrm>
            <a:prstGeom prst="roundRect">
              <a:avLst>
                <a:gd fmla="val 16667" name="adj"/>
              </a:avLst>
            </a:prstGeom>
            <a:solidFill>
              <a:srgbClr val="E6B8AF">
                <a:alpha val="3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Student T test</a:t>
              </a:r>
              <a:endParaRPr/>
            </a:p>
          </p:txBody>
        </p:sp>
        <p:sp>
          <p:nvSpPr>
            <p:cNvPr id="1425" name="Google Shape;1425;p105"/>
            <p:cNvSpPr/>
            <p:nvPr/>
          </p:nvSpPr>
          <p:spPr>
            <a:xfrm>
              <a:off x="2471725" y="2260613"/>
              <a:ext cx="1491300" cy="497700"/>
            </a:xfrm>
            <a:prstGeom prst="roundRect">
              <a:avLst>
                <a:gd fmla="val 16667" name="adj"/>
              </a:avLst>
            </a:prstGeom>
            <a:solidFill>
              <a:srgbClr val="E6B8AF">
                <a:alpha val="3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Variance Test</a:t>
              </a:r>
              <a:endParaRPr/>
            </a:p>
          </p:txBody>
        </p:sp>
        <p:sp>
          <p:nvSpPr>
            <p:cNvPr id="1426" name="Google Shape;1426;p105"/>
            <p:cNvSpPr/>
            <p:nvPr/>
          </p:nvSpPr>
          <p:spPr>
            <a:xfrm>
              <a:off x="2471725" y="2935663"/>
              <a:ext cx="1491300" cy="497700"/>
            </a:xfrm>
            <a:prstGeom prst="roundRect">
              <a:avLst>
                <a:gd fmla="val 16667" name="adj"/>
              </a:avLst>
            </a:prstGeom>
            <a:solidFill>
              <a:srgbClr val="E6B8AF">
                <a:alpha val="3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Normality Test</a:t>
              </a:r>
              <a:endParaRPr/>
            </a:p>
          </p:txBody>
        </p:sp>
        <p:sp>
          <p:nvSpPr>
            <p:cNvPr id="1427" name="Google Shape;1427;p105"/>
            <p:cNvSpPr/>
            <p:nvPr/>
          </p:nvSpPr>
          <p:spPr>
            <a:xfrm>
              <a:off x="2471725" y="3611275"/>
              <a:ext cx="1491300" cy="497700"/>
            </a:xfrm>
            <a:prstGeom prst="roundRect">
              <a:avLst>
                <a:gd fmla="val 16667" name="adj"/>
              </a:avLst>
            </a:prstGeom>
            <a:solidFill>
              <a:srgbClr val="E6B8AF">
                <a:alpha val="3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Independence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Test</a:t>
              </a:r>
              <a:endParaRPr/>
            </a:p>
          </p:txBody>
        </p:sp>
        <p:cxnSp>
          <p:nvCxnSpPr>
            <p:cNvPr id="1428" name="Google Shape;1428;p105"/>
            <p:cNvCxnSpPr>
              <a:stCxn id="1426" idx="3"/>
              <a:endCxn id="1424" idx="1"/>
            </p:cNvCxnSpPr>
            <p:nvPr/>
          </p:nvCxnSpPr>
          <p:spPr>
            <a:xfrm>
              <a:off x="3963025" y="3184513"/>
              <a:ext cx="10449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9" name="Google Shape;1429;p105"/>
            <p:cNvCxnSpPr>
              <a:stCxn id="1425" idx="3"/>
              <a:endCxn id="1424" idx="1"/>
            </p:cNvCxnSpPr>
            <p:nvPr/>
          </p:nvCxnSpPr>
          <p:spPr>
            <a:xfrm>
              <a:off x="3963025" y="2509463"/>
              <a:ext cx="1044900" cy="675300"/>
            </a:xfrm>
            <a:prstGeom prst="bentConnector3">
              <a:avLst>
                <a:gd fmla="val 7724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0" name="Google Shape;1430;p105"/>
            <p:cNvCxnSpPr>
              <a:stCxn id="1427" idx="3"/>
              <a:endCxn id="1424" idx="1"/>
            </p:cNvCxnSpPr>
            <p:nvPr/>
          </p:nvCxnSpPr>
          <p:spPr>
            <a:xfrm flipH="1" rot="10800000">
              <a:off x="3963025" y="3184825"/>
              <a:ext cx="1044900" cy="675300"/>
            </a:xfrm>
            <a:prstGeom prst="bentConnector3">
              <a:avLst>
                <a:gd fmla="val 7724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1" name="Google Shape;1431;p105"/>
          <p:cNvSpPr txBox="1"/>
          <p:nvPr/>
        </p:nvSpPr>
        <p:spPr>
          <a:xfrm>
            <a:off x="5902525" y="1698313"/>
            <a:ext cx="6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Manrope"/>
                <a:ea typeface="Manrope"/>
                <a:cs typeface="Manrope"/>
                <a:sym typeface="Manrope"/>
              </a:rPr>
              <a:t>Failed</a:t>
            </a:r>
            <a:endParaRPr>
              <a:solidFill>
                <a:srgbClr val="FF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32" name="Google Shape;1432;p105"/>
          <p:cNvSpPr txBox="1"/>
          <p:nvPr/>
        </p:nvSpPr>
        <p:spPr>
          <a:xfrm>
            <a:off x="5845525" y="2451238"/>
            <a:ext cx="8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Manrope"/>
                <a:ea typeface="Manrope"/>
                <a:cs typeface="Manrope"/>
                <a:sym typeface="Manrope"/>
              </a:rPr>
              <a:t>Passed</a:t>
            </a:r>
            <a:endParaRPr>
              <a:solidFill>
                <a:srgbClr val="FF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33" name="Google Shape;1433;p105"/>
          <p:cNvSpPr txBox="1"/>
          <p:nvPr/>
        </p:nvSpPr>
        <p:spPr>
          <a:xfrm>
            <a:off x="5845525" y="1017988"/>
            <a:ext cx="8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Manrope"/>
                <a:ea typeface="Manrope"/>
                <a:cs typeface="Manrope"/>
                <a:sym typeface="Manrope"/>
              </a:rPr>
              <a:t>Passed</a:t>
            </a:r>
            <a:endParaRPr>
              <a:solidFill>
                <a:srgbClr val="FF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34" name="Google Shape;1434;p105"/>
          <p:cNvSpPr/>
          <p:nvPr/>
        </p:nvSpPr>
        <p:spPr>
          <a:xfrm>
            <a:off x="93350" y="1706750"/>
            <a:ext cx="974700" cy="528900"/>
          </a:xfrm>
          <a:prstGeom prst="roundRect">
            <a:avLst>
              <a:gd fmla="val 16667" name="adj"/>
            </a:avLst>
          </a:prstGeom>
          <a:solidFill>
            <a:srgbClr val="DB634B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6"/>
                </a:solidFill>
              </a:rPr>
              <a:t>PreTest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35" name="Google Shape;1435;p105"/>
          <p:cNvSpPr/>
          <p:nvPr/>
        </p:nvSpPr>
        <p:spPr>
          <a:xfrm>
            <a:off x="2193100" y="1082550"/>
            <a:ext cx="1244400" cy="675300"/>
          </a:xfrm>
          <a:prstGeom prst="roundRect">
            <a:avLst>
              <a:gd fmla="val 16667" name="adj"/>
            </a:avLst>
          </a:prstGeom>
          <a:solidFill>
            <a:srgbClr val="DB634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Fast &amp; Slow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Pair</a:t>
            </a:r>
            <a:endParaRPr/>
          </a:p>
        </p:txBody>
      </p:sp>
      <p:sp>
        <p:nvSpPr>
          <p:cNvPr id="1436" name="Google Shape;1436;p105"/>
          <p:cNvSpPr/>
          <p:nvPr/>
        </p:nvSpPr>
        <p:spPr>
          <a:xfrm>
            <a:off x="2193200" y="2451250"/>
            <a:ext cx="1244400" cy="613800"/>
          </a:xfrm>
          <a:prstGeom prst="roundRect">
            <a:avLst>
              <a:gd fmla="val 16667" name="adj"/>
            </a:avLst>
          </a:prstGeom>
          <a:solidFill>
            <a:srgbClr val="DB634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Classic </a:t>
            </a:r>
            <a:r>
              <a:rPr lang="zh-TW"/>
              <a:t>&amp; Fashion Pair</a:t>
            </a:r>
            <a:endParaRPr/>
          </a:p>
        </p:txBody>
      </p:sp>
      <p:cxnSp>
        <p:nvCxnSpPr>
          <p:cNvPr id="1437" name="Google Shape;1437;p105"/>
          <p:cNvCxnSpPr>
            <a:stCxn id="1435" idx="3"/>
            <a:endCxn id="1425" idx="1"/>
          </p:cNvCxnSpPr>
          <p:nvPr/>
        </p:nvCxnSpPr>
        <p:spPr>
          <a:xfrm flipH="1" rot="10800000">
            <a:off x="3437500" y="1407900"/>
            <a:ext cx="9009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8" name="Google Shape;1438;p105"/>
          <p:cNvCxnSpPr>
            <a:stCxn id="1435" idx="3"/>
            <a:endCxn id="1426" idx="1"/>
          </p:cNvCxnSpPr>
          <p:nvPr/>
        </p:nvCxnSpPr>
        <p:spPr>
          <a:xfrm>
            <a:off x="3437500" y="1420200"/>
            <a:ext cx="900900" cy="6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9" name="Google Shape;1439;p105"/>
          <p:cNvCxnSpPr>
            <a:stCxn id="1435" idx="3"/>
            <a:endCxn id="1427" idx="1"/>
          </p:cNvCxnSpPr>
          <p:nvPr/>
        </p:nvCxnSpPr>
        <p:spPr>
          <a:xfrm>
            <a:off x="3437500" y="1420200"/>
            <a:ext cx="900900" cy="13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0" name="Google Shape;1440;p105"/>
          <p:cNvCxnSpPr>
            <a:stCxn id="1436" idx="3"/>
            <a:endCxn id="1427" idx="1"/>
          </p:cNvCxnSpPr>
          <p:nvPr/>
        </p:nvCxnSpPr>
        <p:spPr>
          <a:xfrm>
            <a:off x="3437600" y="2758150"/>
            <a:ext cx="900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1" name="Google Shape;1441;p105"/>
          <p:cNvCxnSpPr>
            <a:stCxn id="1436" idx="3"/>
            <a:endCxn id="1426" idx="1"/>
          </p:cNvCxnSpPr>
          <p:nvPr/>
        </p:nvCxnSpPr>
        <p:spPr>
          <a:xfrm flipH="1" rot="10800000">
            <a:off x="3437600" y="2082850"/>
            <a:ext cx="900600" cy="6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2" name="Google Shape;1442;p105"/>
          <p:cNvCxnSpPr>
            <a:stCxn id="1436" idx="3"/>
            <a:endCxn id="1425" idx="1"/>
          </p:cNvCxnSpPr>
          <p:nvPr/>
        </p:nvCxnSpPr>
        <p:spPr>
          <a:xfrm flipH="1" rot="10800000">
            <a:off x="3437600" y="1407850"/>
            <a:ext cx="900600" cy="13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06"/>
          <p:cNvSpPr txBox="1"/>
          <p:nvPr>
            <p:ph type="title"/>
          </p:nvPr>
        </p:nvSpPr>
        <p:spPr>
          <a:xfrm>
            <a:off x="1865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A, B, C, D 四組概覽 (</a:t>
            </a:r>
            <a:r>
              <a:rPr b="1" lang="zh-TW" sz="2600">
                <a:solidFill>
                  <a:srgbClr val="664B34"/>
                </a:solidFill>
              </a:rPr>
              <a:t>原始大表格</a:t>
            </a:r>
            <a:r>
              <a:rPr b="1" lang="zh-TW" sz="2600">
                <a:solidFill>
                  <a:srgbClr val="664B34"/>
                </a:solidFill>
              </a:rPr>
              <a:t>)</a:t>
            </a:r>
            <a:endParaRPr b="1">
              <a:solidFill>
                <a:srgbClr val="664B34"/>
              </a:solidFill>
            </a:endParaRPr>
          </a:p>
        </p:txBody>
      </p:sp>
      <p:graphicFrame>
        <p:nvGraphicFramePr>
          <p:cNvPr id="1448" name="Google Shape;1448;p106"/>
          <p:cNvGraphicFramePr/>
          <p:nvPr/>
        </p:nvGraphicFramePr>
        <p:xfrm>
          <a:off x="517200" y="6384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467000"/>
                <a:gridCol w="1363625"/>
                <a:gridCol w="1428250"/>
                <a:gridCol w="1348125"/>
                <a:gridCol w="1285525"/>
                <a:gridCol w="1217050"/>
              </a:tblGrid>
              <a:tr h="368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2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前測資料</a:t>
                      </a:r>
                      <a:endParaRPr>
                        <a:solidFill>
                          <a:schemeClr val="dk2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A：快＋經典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B：慢＋經典</a:t>
                      </a:r>
                      <a:endParaRPr b="1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C：快＋流行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D：慢＋流行</a:t>
                      </a:r>
                      <a:endParaRPr sz="9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消費習慣：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每月平均網購花費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刪除 outlier 前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578.125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2641.176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1085.294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1131.250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標準差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507.599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3750.843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1055.309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1245.642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中位數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500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  700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  650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UQ 偏好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音樂偏好：</a:t>
                      </a: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歌單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3.22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3.21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3.18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3.38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 歌單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3.50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3.71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3.68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3.88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 歌單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3.41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3.53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3.18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3.44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 歌單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3.05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3.06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3.03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2.78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9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年齡：</a:t>
                      </a: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22.00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22.06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21.82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23.06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489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性別：</a:t>
                      </a: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平均數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0.75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0.59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0.41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0.75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489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樣本數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16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pSp>
        <p:nvGrpSpPr>
          <p:cNvPr id="1449" name="Google Shape;1449;p106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450" name="Google Shape;1450;p106"/>
            <p:cNvCxnSpPr>
              <a:stCxn id="1451" idx="3"/>
              <a:endCxn id="1452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53" name="Google Shape;1453;p106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454" name="Google Shape;1454;p106"/>
              <p:cNvCxnSpPr>
                <a:stCxn id="1455" idx="3"/>
                <a:endCxn id="1456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55" name="Google Shape;1455;p106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57" name="Google Shape;1457;p106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56" name="Google Shape;1456;p106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51" name="Google Shape;1451;p106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b="1"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58" name="Google Shape;1458;p106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52" name="Google Shape;1452;p106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459" name="Google Shape;1459;p106"/>
          <p:cNvSpPr/>
          <p:nvPr/>
        </p:nvSpPr>
        <p:spPr>
          <a:xfrm>
            <a:off x="27200" y="2497525"/>
            <a:ext cx="956400" cy="387600"/>
          </a:xfrm>
          <a:prstGeom prst="wedgeRoundRectCallout">
            <a:avLst>
              <a:gd fmla="val 90530" name="adj1"/>
              <a:gd fmla="val 95853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皆最喜歡 B 歌單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460" name="Google Shape;1460;p106"/>
          <p:cNvSpPr/>
          <p:nvPr/>
        </p:nvSpPr>
        <p:spPr>
          <a:xfrm>
            <a:off x="27200" y="3594725"/>
            <a:ext cx="956400" cy="387600"/>
          </a:xfrm>
          <a:prstGeom prst="wedgeRoundRectCallout">
            <a:avLst>
              <a:gd fmla="val 90530" name="adj1"/>
              <a:gd fmla="val 95853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年齡差異不大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461" name="Google Shape;1461;p106"/>
          <p:cNvSpPr/>
          <p:nvPr/>
        </p:nvSpPr>
        <p:spPr>
          <a:xfrm>
            <a:off x="0" y="4691925"/>
            <a:ext cx="956400" cy="387600"/>
          </a:xfrm>
          <a:prstGeom prst="wedgeRoundRectCallout">
            <a:avLst>
              <a:gd fmla="val 68909" name="adj1"/>
              <a:gd fmla="val -11021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6"/>
                </a:solidFill>
              </a:rPr>
              <a:t>B、C 組女性較少</a:t>
            </a:r>
            <a:endParaRPr sz="12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07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07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8" name="Google Shape;146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750" y="152400"/>
            <a:ext cx="284412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700" y="77550"/>
            <a:ext cx="3350824" cy="501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aphicFrame>
        <p:nvGraphicFramePr>
          <p:cNvPr id="1475" name="Google Shape;1475;p108"/>
          <p:cNvGraphicFramePr/>
          <p:nvPr/>
        </p:nvGraphicFramePr>
        <p:xfrm>
          <a:off x="670525" y="38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178375"/>
                <a:gridCol w="1217350"/>
                <a:gridCol w="1931025"/>
                <a:gridCol w="1705075"/>
                <a:gridCol w="1584675"/>
              </a:tblGrid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Measure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Data Collection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Type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6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IV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Fast / Slow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72 BPM or less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94 BPM or more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solidFill>
                          <a:srgbClr val="DB634B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Nominal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2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Classic / Pop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18-19 世紀的音樂家 (e.g. 莫札特)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Spotify TOP 歌單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Nominal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DV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Willingness for paying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Willingness for paying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7000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Control Variable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Homogeneity of Song List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- 歌單長度 (15 mins)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- 歌曲平均長度(3-4分鐘)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- attributes 接近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音樂分析軟體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Music Preference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音樂偏好度測試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Music Engagement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音樂熟悉度測試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Spotify 音樂播放紀錄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行為資料 (json 檔)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Online Platform Usage / 消費習慣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購買頻率、金額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Demographic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性別、年齡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09"/>
          <p:cNvSpPr txBox="1"/>
          <p:nvPr>
            <p:ph type="title"/>
          </p:nvPr>
        </p:nvSpPr>
        <p:spPr>
          <a:xfrm>
            <a:off x="719925" y="413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0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482" name="Google Shape;1482;p109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483" name="Google Shape;1483;p109"/>
            <p:cNvCxnSpPr>
              <a:stCxn id="1484" idx="3"/>
              <a:endCxn id="1485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6" name="Google Shape;1486;p109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487" name="Google Shape;1487;p109"/>
              <p:cNvCxnSpPr>
                <a:stCxn id="1488" idx="3"/>
                <a:endCxn id="1489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88" name="Google Shape;1488;p109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90" name="Google Shape;1490;p109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89" name="Google Shape;1489;p109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84" name="Google Shape;1484;p109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91" name="Google Shape;1491;p109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485" name="Google Shape;1485;p109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492" name="Google Shape;1492;p109"/>
          <p:cNvSpPr txBox="1"/>
          <p:nvPr/>
        </p:nvSpPr>
        <p:spPr>
          <a:xfrm>
            <a:off x="600400" y="1140150"/>
            <a:ext cx="7009200" cy="3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好像要等資料跑出來才能寫？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目前想到的：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[ 研究結果和貢獻 ]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 如：管理方面的建議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[ 限制 ] 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lang="zh-TW" sz="1200">
                <a:solidFill>
                  <a:srgbClr val="666666"/>
                </a:solidFill>
              </a:rPr>
              <a:t>和許多研究一樣，考量時間成本及衡量效益後，只能衡量「意向」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lang="zh-TW" sz="1200">
                <a:solidFill>
                  <a:srgbClr val="666666"/>
                </a:solidFill>
              </a:rPr>
              <a:t>因為時程緊湊所以招募人數偏少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lang="zh-TW" sz="1200">
                <a:solidFill>
                  <a:srgbClr val="666666"/>
                </a:solidFill>
              </a:rPr>
              <a:t>遠距操作難以確保受試者是否有按照規定執行實驗程序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lang="zh-TW" sz="1200">
                <a:solidFill>
                  <a:srgbClr val="666666"/>
                </a:solidFill>
              </a:rPr>
              <a:t>比較快慢音樂只限在經典及流行音樂，沒有比較到其他類型的音樂（如：爵士）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lang="zh-TW" sz="1200">
                <a:solidFill>
                  <a:srgbClr val="666666"/>
                </a:solidFill>
              </a:rPr>
              <a:t>目前的假設違反現實狀況（直接假設音樂介入 15 分鐘程度足夠，但現實可能需要長期介入）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lang="zh-TW" sz="1200">
                <a:solidFill>
                  <a:srgbClr val="666666"/>
                </a:solidFill>
              </a:rPr>
              <a:t>真實環境有外部影響因素會干擾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lang="zh-TW" sz="1200">
                <a:solidFill>
                  <a:srgbClr val="666666"/>
                </a:solidFill>
              </a:rPr>
              <a:t>實驗是用服飾網站，不夠全面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10"/>
          <p:cNvSpPr txBox="1"/>
          <p:nvPr>
            <p:ph type="title"/>
          </p:nvPr>
        </p:nvSpPr>
        <p:spPr>
          <a:xfrm>
            <a:off x="719925" y="413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Discussion（舊）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1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499" name="Google Shape;1499;p110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1500" name="Google Shape;1500;p110"/>
            <p:cNvCxnSpPr>
              <a:stCxn id="1501" idx="3"/>
              <a:endCxn id="1502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03" name="Google Shape;1503;p110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1504" name="Google Shape;1504;p110"/>
              <p:cNvCxnSpPr>
                <a:stCxn id="1505" idx="3"/>
                <a:endCxn id="1506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05" name="Google Shape;1505;p110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507" name="Google Shape;1507;p110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506" name="Google Shape;1506;p110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501" name="Google Shape;1501;p110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508" name="Google Shape;1508;p110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502" name="Google Shape;1502;p110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509" name="Google Shape;1509;p110"/>
          <p:cNvSpPr/>
          <p:nvPr/>
        </p:nvSpPr>
        <p:spPr>
          <a:xfrm>
            <a:off x="436925" y="1071275"/>
            <a:ext cx="1967100" cy="489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2"/>
                </a:solidFill>
              </a:rPr>
              <a:t>Key Finding</a:t>
            </a:r>
            <a:endParaRPr b="1" sz="1800">
              <a:solidFill>
                <a:schemeClr val="accent2"/>
              </a:solidFill>
            </a:endParaRPr>
          </a:p>
        </p:txBody>
      </p:sp>
      <p:grpSp>
        <p:nvGrpSpPr>
          <p:cNvPr id="1510" name="Google Shape;1510;p110"/>
          <p:cNvGrpSpPr/>
          <p:nvPr/>
        </p:nvGrpSpPr>
        <p:grpSpPr>
          <a:xfrm>
            <a:off x="436925" y="1639750"/>
            <a:ext cx="8584225" cy="1870800"/>
            <a:chOff x="436925" y="1639750"/>
            <a:chExt cx="8584225" cy="1870800"/>
          </a:xfrm>
        </p:grpSpPr>
        <p:sp>
          <p:nvSpPr>
            <p:cNvPr id="1511" name="Google Shape;1511;p110"/>
            <p:cNvSpPr/>
            <p:nvPr/>
          </p:nvSpPr>
          <p:spPr>
            <a:xfrm>
              <a:off x="545925" y="1706350"/>
              <a:ext cx="461700" cy="446700"/>
            </a:xfrm>
            <a:prstGeom prst="roundRect">
              <a:avLst>
                <a:gd fmla="val 16667" name="adj"/>
              </a:avLst>
            </a:prstGeom>
            <a:solidFill>
              <a:srgbClr val="E6B8AF">
                <a:alpha val="34510"/>
              </a:srgbClr>
            </a:solidFill>
            <a:ln cap="flat" cmpd="sng" w="19050">
              <a:solidFill>
                <a:srgbClr val="DB63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anrope"/>
                  <a:ea typeface="Manrope"/>
                  <a:cs typeface="Manrope"/>
                  <a:sym typeface="Manrope"/>
                </a:rPr>
                <a:t>H1</a:t>
              </a:r>
              <a:endParaRPr b="1"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512" name="Google Shape;1512;p110"/>
            <p:cNvSpPr/>
            <p:nvPr/>
          </p:nvSpPr>
          <p:spPr>
            <a:xfrm>
              <a:off x="545925" y="2289851"/>
              <a:ext cx="461700" cy="446700"/>
            </a:xfrm>
            <a:prstGeom prst="roundRect">
              <a:avLst>
                <a:gd fmla="val 16667" name="adj"/>
              </a:avLst>
            </a:prstGeom>
            <a:solidFill>
              <a:srgbClr val="E6B8AF">
                <a:alpha val="34510"/>
              </a:srgbClr>
            </a:solidFill>
            <a:ln cap="flat" cmpd="sng" w="19050">
              <a:solidFill>
                <a:srgbClr val="DB63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anrope"/>
                  <a:ea typeface="Manrope"/>
                  <a:cs typeface="Manrope"/>
                  <a:sym typeface="Manrope"/>
                </a:rPr>
                <a:t>H2</a:t>
              </a:r>
              <a:endParaRPr b="1"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513" name="Google Shape;1513;p110"/>
            <p:cNvSpPr/>
            <p:nvPr/>
          </p:nvSpPr>
          <p:spPr>
            <a:xfrm>
              <a:off x="545925" y="2873350"/>
              <a:ext cx="461700" cy="446700"/>
            </a:xfrm>
            <a:prstGeom prst="roundRect">
              <a:avLst>
                <a:gd fmla="val 16667" name="adj"/>
              </a:avLst>
            </a:prstGeom>
            <a:solidFill>
              <a:srgbClr val="E6B8AF">
                <a:alpha val="34510"/>
              </a:srgbClr>
            </a:solidFill>
            <a:ln cap="flat" cmpd="sng" w="19050">
              <a:solidFill>
                <a:srgbClr val="DB63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anrope"/>
                  <a:ea typeface="Manrope"/>
                  <a:cs typeface="Manrope"/>
                  <a:sym typeface="Manrope"/>
                </a:rPr>
                <a:t>H3</a:t>
              </a:r>
              <a:endParaRPr b="1"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514" name="Google Shape;1514;p110"/>
            <p:cNvSpPr txBox="1"/>
            <p:nvPr/>
          </p:nvSpPr>
          <p:spPr>
            <a:xfrm>
              <a:off x="1111950" y="1745850"/>
              <a:ext cx="7909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受</a:t>
              </a:r>
              <a:r>
                <a:rPr b="1" lang="zh-TW">
                  <a:solidFill>
                    <a:srgbClr val="DB634B"/>
                  </a:solidFill>
                  <a:latin typeface="Kulim Park"/>
                  <a:ea typeface="Kulim Park"/>
                  <a:cs typeface="Kulim Park"/>
                  <a:sym typeface="Kulim Park"/>
                </a:rPr>
                <a:t>快音樂</a:t>
              </a:r>
              <a:r>
                <a:rPr b="1" lang="zh-TW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(經典與流行)的受試者比</a:t>
              </a:r>
              <a:r>
                <a:rPr b="1" lang="zh-TW">
                  <a:solidFill>
                    <a:srgbClr val="DB634B"/>
                  </a:solidFill>
                  <a:latin typeface="Kulim Park"/>
                  <a:ea typeface="Kulim Park"/>
                  <a:cs typeface="Kulim Park"/>
                  <a:sym typeface="Kulim Park"/>
                </a:rPr>
                <a:t>慢音樂</a:t>
              </a:r>
              <a:r>
                <a:rPr b="1" lang="zh-TW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(經典與流行)的受試者，對網購平台之客戶價值會顯著提高</a:t>
              </a:r>
              <a:endParaRPr b="1" sz="12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1515" name="Google Shape;1515;p110"/>
            <p:cNvSpPr txBox="1"/>
            <p:nvPr/>
          </p:nvSpPr>
          <p:spPr>
            <a:xfrm>
              <a:off x="1111962" y="2336500"/>
              <a:ext cx="783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受</a:t>
              </a:r>
              <a:r>
                <a:rPr b="1" lang="zh-TW">
                  <a:solidFill>
                    <a:srgbClr val="DB634B"/>
                  </a:solidFill>
                  <a:latin typeface="Kulim Park"/>
                  <a:ea typeface="Kulim Park"/>
                  <a:cs typeface="Kulim Park"/>
                  <a:sym typeface="Kulim Park"/>
                </a:rPr>
                <a:t>經典音樂</a:t>
              </a:r>
              <a:r>
                <a:rPr b="1" lang="zh-TW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(快+慢)的受試者比</a:t>
              </a:r>
              <a:r>
                <a:rPr b="1" lang="zh-TW">
                  <a:solidFill>
                    <a:srgbClr val="DB634B"/>
                  </a:solidFill>
                  <a:latin typeface="Kulim Park"/>
                  <a:ea typeface="Kulim Park"/>
                  <a:cs typeface="Kulim Park"/>
                  <a:sym typeface="Kulim Park"/>
                </a:rPr>
                <a:t>流行音樂</a:t>
              </a:r>
              <a:r>
                <a:rPr b="1" lang="zh-TW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(快+慢)的受試者，對網購平台之客戶價值會顯著提高</a:t>
              </a:r>
              <a:endParaRPr b="1" sz="12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1516" name="Google Shape;1516;p110"/>
            <p:cNvSpPr txBox="1"/>
            <p:nvPr/>
          </p:nvSpPr>
          <p:spPr>
            <a:xfrm>
              <a:off x="1111950" y="2896600"/>
              <a:ext cx="741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受</a:t>
              </a:r>
              <a:r>
                <a:rPr b="1" lang="zh-TW">
                  <a:solidFill>
                    <a:srgbClr val="DB634B"/>
                  </a:solidFill>
                  <a:latin typeface="Kulim Park"/>
                  <a:ea typeface="Kulim Park"/>
                  <a:cs typeface="Kulim Park"/>
                  <a:sym typeface="Kulim Park"/>
                </a:rPr>
                <a:t>經典且快音樂</a:t>
              </a:r>
              <a:r>
                <a:rPr b="1" lang="zh-TW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的受試者比</a:t>
              </a:r>
              <a:r>
                <a:rPr b="1" lang="zh-TW">
                  <a:solidFill>
                    <a:srgbClr val="DB634B"/>
                  </a:solidFill>
                  <a:latin typeface="Kulim Park"/>
                  <a:ea typeface="Kulim Park"/>
                  <a:cs typeface="Kulim Park"/>
                  <a:sym typeface="Kulim Park"/>
                </a:rPr>
                <a:t>流行且慢音樂</a:t>
              </a:r>
              <a:r>
                <a:rPr b="1" lang="zh-TW">
                  <a:solidFill>
                    <a:schemeClr val="dk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的受試者，對網購平台之客戶價值會顯著提高</a:t>
              </a:r>
              <a:endParaRPr b="1" sz="12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1517" name="Google Shape;1517;p110"/>
            <p:cNvSpPr/>
            <p:nvPr/>
          </p:nvSpPr>
          <p:spPr>
            <a:xfrm>
              <a:off x="436925" y="1639750"/>
              <a:ext cx="8514300" cy="1870800"/>
            </a:xfrm>
            <a:prstGeom prst="rect">
              <a:avLst/>
            </a:prstGeom>
            <a:solidFill>
              <a:srgbClr val="F3F3F3">
                <a:alpha val="6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8" name="Google Shape;1518;p110"/>
            <p:cNvCxnSpPr/>
            <p:nvPr/>
          </p:nvCxnSpPr>
          <p:spPr>
            <a:xfrm flipH="1">
              <a:off x="529575" y="1645313"/>
              <a:ext cx="494400" cy="559500"/>
            </a:xfrm>
            <a:prstGeom prst="straightConnector1">
              <a:avLst/>
            </a:prstGeom>
            <a:noFill/>
            <a:ln cap="flat" cmpd="sng" w="38100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9" name="Google Shape;1519;p110"/>
            <p:cNvCxnSpPr/>
            <p:nvPr/>
          </p:nvCxnSpPr>
          <p:spPr>
            <a:xfrm flipH="1">
              <a:off x="529575" y="2233450"/>
              <a:ext cx="494400" cy="559500"/>
            </a:xfrm>
            <a:prstGeom prst="straightConnector1">
              <a:avLst/>
            </a:prstGeom>
            <a:noFill/>
            <a:ln cap="flat" cmpd="sng" w="38100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0" name="Google Shape;1520;p110"/>
            <p:cNvCxnSpPr/>
            <p:nvPr/>
          </p:nvCxnSpPr>
          <p:spPr>
            <a:xfrm flipH="1">
              <a:off x="529575" y="2821575"/>
              <a:ext cx="494400" cy="559500"/>
            </a:xfrm>
            <a:prstGeom prst="straightConnector1">
              <a:avLst/>
            </a:prstGeom>
            <a:noFill/>
            <a:ln cap="flat" cmpd="sng" w="38100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21" name="Google Shape;1521;p110"/>
          <p:cNvGrpSpPr/>
          <p:nvPr/>
        </p:nvGrpSpPr>
        <p:grpSpPr>
          <a:xfrm>
            <a:off x="505675" y="3471550"/>
            <a:ext cx="8154725" cy="780300"/>
            <a:chOff x="436925" y="3549850"/>
            <a:chExt cx="8154725" cy="780300"/>
          </a:xfrm>
        </p:grpSpPr>
        <p:sp>
          <p:nvSpPr>
            <p:cNvPr id="1522" name="Google Shape;1522;p110"/>
            <p:cNvSpPr/>
            <p:nvPr/>
          </p:nvSpPr>
          <p:spPr>
            <a:xfrm>
              <a:off x="436925" y="3743200"/>
              <a:ext cx="6414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10"/>
            <p:cNvSpPr txBox="1"/>
            <p:nvPr/>
          </p:nvSpPr>
          <p:spPr>
            <a:xfrm>
              <a:off x="1266250" y="3549850"/>
              <a:ext cx="73254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</a:rPr>
                <a:t>受</a:t>
              </a:r>
              <a:r>
                <a:rPr b="1" lang="zh-TW" sz="1800">
                  <a:solidFill>
                    <a:srgbClr val="DB634B"/>
                  </a:solidFill>
                </a:rPr>
                <a:t>快且流行</a:t>
              </a:r>
              <a:r>
                <a:rPr lang="zh-TW" sz="1800">
                  <a:solidFill>
                    <a:schemeClr val="dk1"/>
                  </a:solidFill>
                </a:rPr>
                <a:t>及</a:t>
              </a:r>
              <a:r>
                <a:rPr b="1" lang="zh-TW" sz="1800">
                  <a:solidFill>
                    <a:srgbClr val="DB634B"/>
                  </a:solidFill>
                </a:rPr>
                <a:t>慢且流行</a:t>
              </a:r>
              <a:r>
                <a:rPr lang="zh-TW" sz="1800">
                  <a:solidFill>
                    <a:schemeClr val="dk1"/>
                  </a:solidFill>
                </a:rPr>
                <a:t>音樂影響的受試者，比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</a:rPr>
                <a:t>受</a:t>
              </a:r>
              <a:r>
                <a:rPr b="1" lang="zh-TW" sz="1800">
                  <a:solidFill>
                    <a:srgbClr val="DB634B"/>
                  </a:solidFill>
                </a:rPr>
                <a:t>快且古典</a:t>
              </a:r>
              <a:r>
                <a:rPr lang="zh-TW" sz="1800">
                  <a:solidFill>
                    <a:schemeClr val="dk1"/>
                  </a:solidFill>
                </a:rPr>
                <a:t>及</a:t>
              </a:r>
              <a:r>
                <a:rPr b="1" lang="zh-TW" sz="1800">
                  <a:solidFill>
                    <a:srgbClr val="DB634B"/>
                  </a:solidFill>
                </a:rPr>
                <a:t>慢且古典</a:t>
              </a:r>
              <a:r>
                <a:rPr lang="zh-TW" sz="1800">
                  <a:solidFill>
                    <a:schemeClr val="dk1"/>
                  </a:solidFill>
                </a:rPr>
                <a:t>音樂的受試者，有更明顯的購買意向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1524" name="Google Shape;1524;p110"/>
          <p:cNvGrpSpPr/>
          <p:nvPr/>
        </p:nvGrpSpPr>
        <p:grpSpPr>
          <a:xfrm>
            <a:off x="505675" y="4310200"/>
            <a:ext cx="8154725" cy="780300"/>
            <a:chOff x="436925" y="3549850"/>
            <a:chExt cx="8154725" cy="780300"/>
          </a:xfrm>
        </p:grpSpPr>
        <p:sp>
          <p:nvSpPr>
            <p:cNvPr id="1525" name="Google Shape;1525;p110"/>
            <p:cNvSpPr/>
            <p:nvPr/>
          </p:nvSpPr>
          <p:spPr>
            <a:xfrm>
              <a:off x="436925" y="3743200"/>
              <a:ext cx="6414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0"/>
            <p:cNvSpPr txBox="1"/>
            <p:nvPr/>
          </p:nvSpPr>
          <p:spPr>
            <a:xfrm>
              <a:off x="1266250" y="3549850"/>
              <a:ext cx="73254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</a:rPr>
                <a:t>以「古典音樂要搭在跟古典商品上」框架解釋，</a:t>
              </a:r>
              <a:r>
                <a:rPr b="1" lang="zh-TW" sz="1800">
                  <a:solidFill>
                    <a:srgbClr val="DB634B"/>
                  </a:solidFill>
                </a:rPr>
                <a:t>Uniqlo 為流行服飾</a:t>
              </a:r>
              <a:r>
                <a:rPr lang="zh-TW" sz="1800">
                  <a:solidFill>
                    <a:schemeClr val="dk1"/>
                  </a:solidFill>
                </a:rPr>
                <a:t>，</a:t>
              </a:r>
              <a:br>
                <a:rPr lang="zh-TW" sz="1800">
                  <a:solidFill>
                    <a:schemeClr val="dk1"/>
                  </a:solidFill>
                </a:rPr>
              </a:br>
              <a:r>
                <a:rPr lang="zh-TW" sz="1800">
                  <a:solidFill>
                    <a:schemeClr val="dk1"/>
                  </a:solidFill>
                </a:rPr>
                <a:t>所以流行音樂會造更較明顯的效果</a:t>
              </a:r>
              <a:endParaRPr sz="18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1" name="Google Shape;1531;p111"/>
          <p:cNvCxnSpPr>
            <a:stCxn id="1532" idx="3"/>
            <a:endCxn id="1533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2" name="Google Shape;1532;p111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4" name="Google Shape;1534;p111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5" name="Google Shape;1535;p111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3" name="Google Shape;1533;p111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6" name="Google Shape;1536;p111"/>
          <p:cNvSpPr txBox="1"/>
          <p:nvPr>
            <p:ph type="title"/>
          </p:nvPr>
        </p:nvSpPr>
        <p:spPr>
          <a:xfrm>
            <a:off x="645150" y="5848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solidFill>
                  <a:srgbClr val="664B34"/>
                </a:solidFill>
              </a:rPr>
              <a:t>Introduction</a:t>
            </a:r>
            <a:endParaRPr b="1" sz="3100">
              <a:solidFill>
                <a:srgbClr val="664B34"/>
              </a:solidFill>
            </a:endParaRPr>
          </a:p>
        </p:txBody>
      </p:sp>
      <p:sp>
        <p:nvSpPr>
          <p:cNvPr id="1537" name="Google Shape;1537;p111"/>
          <p:cNvSpPr txBox="1"/>
          <p:nvPr>
            <p:ph type="title"/>
          </p:nvPr>
        </p:nvSpPr>
        <p:spPr>
          <a:xfrm>
            <a:off x="272125" y="1424350"/>
            <a:ext cx="1750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</a:rPr>
              <a:t>問題陳述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887C62"/>
                </a:solidFill>
              </a:rPr>
              <a:t>RQ </a:t>
            </a:r>
            <a:endParaRPr b="1" sz="2000">
              <a:solidFill>
                <a:srgbClr val="664B3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8" name="Google Shape;1538;p111"/>
          <p:cNvSpPr txBox="1"/>
          <p:nvPr>
            <p:ph type="title"/>
          </p:nvPr>
        </p:nvSpPr>
        <p:spPr>
          <a:xfrm>
            <a:off x="428150" y="2525813"/>
            <a:ext cx="1485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</a:rPr>
              <a:t>研究目標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</a:rPr>
              <a:t>RO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539" name="Google Shape;1539;p111"/>
          <p:cNvSpPr txBox="1"/>
          <p:nvPr>
            <p:ph type="title"/>
          </p:nvPr>
        </p:nvSpPr>
        <p:spPr>
          <a:xfrm>
            <a:off x="428150" y="3627300"/>
            <a:ext cx="1485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</a:rPr>
              <a:t>研究價值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</a:rPr>
              <a:t>RV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540" name="Google Shape;1540;p111"/>
          <p:cNvSpPr txBox="1"/>
          <p:nvPr/>
        </p:nvSpPr>
        <p:spPr>
          <a:xfrm>
            <a:off x="2175325" y="1514788"/>
            <a:ext cx="6644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666666"/>
                </a:solidFill>
              </a:rPr>
              <a:t>聆聽</a:t>
            </a:r>
            <a:r>
              <a:rPr b="1" lang="zh-TW" sz="1900">
                <a:solidFill>
                  <a:srgbClr val="666666"/>
                </a:solidFill>
              </a:rPr>
              <a:t>不同類型的音樂與消費者購買行為之間的關係為何?</a:t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541" name="Google Shape;1541;p111"/>
          <p:cNvSpPr txBox="1"/>
          <p:nvPr/>
        </p:nvSpPr>
        <p:spPr>
          <a:xfrm>
            <a:off x="2103850" y="2416325"/>
            <a:ext cx="6966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</a:rPr>
              <a:t>實體商店會透過音樂促進購買，</a:t>
            </a:r>
            <a:r>
              <a:rPr lang="zh-TW" sz="1600">
                <a:solidFill>
                  <a:srgbClr val="666666"/>
                </a:solidFill>
              </a:rPr>
              <a:t>希望也能給予網購平台使用音樂之建議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</a:rPr>
              <a:t>希望透過先了解音樂與購買行為之間的關係，作為未來因果研究之導引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542" name="Google Shape;1542;p111"/>
          <p:cNvSpPr txBox="1"/>
          <p:nvPr/>
        </p:nvSpPr>
        <p:spPr>
          <a:xfrm>
            <a:off x="2103850" y="3519325"/>
            <a:ext cx="6644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</a:rPr>
              <a:t>若特定音樂類別與消費者購買行為之間存在正向關係，那既有網購平台便可與音樂串流平台合作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zh-TW" sz="1600">
                <a:solidFill>
                  <a:srgbClr val="666666"/>
                </a:solidFill>
              </a:rPr>
              <a:t>電商平台：增加商品銷量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zh-TW" sz="1600">
                <a:solidFill>
                  <a:srgbClr val="666666"/>
                </a:solidFill>
              </a:rPr>
              <a:t>音樂出版者：獲得版權費用</a:t>
            </a:r>
            <a:endParaRPr b="1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12"/>
          <p:cNvSpPr txBox="1"/>
          <p:nvPr>
            <p:ph type="title"/>
          </p:nvPr>
        </p:nvSpPr>
        <p:spPr>
          <a:xfrm>
            <a:off x="796200" y="1404450"/>
            <a:ext cx="5116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Literature </a:t>
            </a:r>
            <a:endParaRPr b="1" sz="48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Review</a:t>
            </a:r>
            <a:endParaRPr b="1" sz="72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2" name="Google Shape;1552;p113"/>
          <p:cNvCxnSpPr>
            <a:stCxn id="1553" idx="3"/>
            <a:endCxn id="1554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3" name="Google Shape;1553;p113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5" name="Google Shape;1555;p113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6" name="Google Shape;1556;p113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4" name="Google Shape;1554;p113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7" name="Google Shape;1557;p113"/>
          <p:cNvSpPr/>
          <p:nvPr/>
        </p:nvSpPr>
        <p:spPr>
          <a:xfrm>
            <a:off x="3083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研究啟發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58" name="Google Shape;1558;p113"/>
          <p:cNvSpPr txBox="1"/>
          <p:nvPr/>
        </p:nvSpPr>
        <p:spPr>
          <a:xfrm>
            <a:off x="308350" y="2073725"/>
            <a:ext cx="8247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「不同類型的背景音樂 (互動式 / 靜態式)」會影響「體驗價值」、「認知價值」、「購買意向」</a:t>
            </a:r>
            <a:r>
              <a:rPr lang="zh-TW" sz="1200">
                <a:solidFill>
                  <a:srgbClr val="666666"/>
                </a:solidFill>
              </a:rPr>
              <a:t>；而</a:t>
            </a:r>
            <a:r>
              <a:rPr b="1" lang="zh-TW" sz="1200">
                <a:solidFill>
                  <a:srgbClr val="666666"/>
                </a:solidFill>
              </a:rPr>
              <a:t>「顧客投入程度」</a:t>
            </a:r>
            <a:r>
              <a:rPr lang="zh-TW" sz="1200">
                <a:solidFill>
                  <a:srgbClr val="666666"/>
                </a:solidFill>
              </a:rPr>
              <a:t>則決定了影響的程度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559" name="Google Shape;1559;p113"/>
          <p:cNvSpPr txBox="1"/>
          <p:nvPr/>
        </p:nvSpPr>
        <p:spPr>
          <a:xfrm>
            <a:off x="306150" y="3167350"/>
            <a:ext cx="807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RQ｜在網購情境中，</a:t>
            </a:r>
            <a:r>
              <a:rPr b="1" lang="zh-TW" sz="1200">
                <a:solidFill>
                  <a:srgbClr val="DB634B"/>
                </a:solidFill>
              </a:rPr>
              <a:t>互動式音樂</a:t>
            </a:r>
            <a:r>
              <a:rPr b="1" lang="zh-TW" sz="1200">
                <a:solidFill>
                  <a:srgbClr val="666666"/>
                </a:solidFill>
              </a:rPr>
              <a:t>會如何影響「</a:t>
            </a:r>
            <a:r>
              <a:rPr b="1" lang="zh-TW" sz="1200">
                <a:solidFill>
                  <a:srgbClr val="DB634B"/>
                </a:solidFill>
              </a:rPr>
              <a:t>高投入</a:t>
            </a:r>
            <a:r>
              <a:rPr b="1" lang="zh-TW" sz="1200">
                <a:solidFill>
                  <a:srgbClr val="666666"/>
                </a:solidFill>
              </a:rPr>
              <a:t>程度 ／</a:t>
            </a:r>
            <a:r>
              <a:rPr b="1" lang="zh-TW" sz="1200">
                <a:solidFill>
                  <a:srgbClr val="DB634B"/>
                </a:solidFill>
              </a:rPr>
              <a:t>低投入</a:t>
            </a:r>
            <a:r>
              <a:rPr b="1" lang="zh-TW" sz="1200">
                <a:solidFill>
                  <a:srgbClr val="666666"/>
                </a:solidFill>
              </a:rPr>
              <a:t>程度」顧客的</a:t>
            </a:r>
            <a:r>
              <a:rPr b="1" lang="zh-TW" sz="1200">
                <a:solidFill>
                  <a:srgbClr val="DB634B"/>
                </a:solidFill>
              </a:rPr>
              <a:t>購買意圖</a:t>
            </a:r>
            <a:r>
              <a:rPr b="1" lang="zh-TW" sz="1200">
                <a:solidFill>
                  <a:srgbClr val="666666"/>
                </a:solidFill>
              </a:rPr>
              <a:t>？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H1 ｜互動式音樂能為</a:t>
            </a:r>
            <a:r>
              <a:rPr b="1" lang="zh-TW" sz="1200">
                <a:solidFill>
                  <a:srgbClr val="DB634B"/>
                </a:solidFill>
              </a:rPr>
              <a:t>低投入</a:t>
            </a:r>
            <a:r>
              <a:rPr b="1" lang="zh-TW" sz="1200">
                <a:solidFill>
                  <a:srgbClr val="666666"/>
                </a:solidFill>
              </a:rPr>
              <a:t>程度的顧客 (比起高投入程度顧客) 帶來更多</a:t>
            </a:r>
            <a:r>
              <a:rPr b="1" lang="zh-TW" sz="1200">
                <a:solidFill>
                  <a:srgbClr val="DB634B"/>
                </a:solidFill>
              </a:rPr>
              <a:t>體驗</a:t>
            </a:r>
            <a:r>
              <a:rPr b="1" lang="zh-TW" sz="1200">
                <a:solidFill>
                  <a:srgbClr val="666666"/>
                </a:solidFill>
              </a:rPr>
              <a:t>價值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H2 ｜互動式音樂能為</a:t>
            </a:r>
            <a:r>
              <a:rPr b="1" lang="zh-TW" sz="1200">
                <a:solidFill>
                  <a:srgbClr val="DB634B"/>
                </a:solidFill>
              </a:rPr>
              <a:t>高投入</a:t>
            </a:r>
            <a:r>
              <a:rPr b="1" lang="zh-TW" sz="1200">
                <a:solidFill>
                  <a:srgbClr val="666666"/>
                </a:solidFill>
              </a:rPr>
              <a:t>程度的顧客 (比起低投入程度顧客) 帶來更多</a:t>
            </a:r>
            <a:r>
              <a:rPr b="1" lang="zh-TW" sz="1200">
                <a:solidFill>
                  <a:srgbClr val="DB634B"/>
                </a:solidFill>
              </a:rPr>
              <a:t>認知</a:t>
            </a:r>
            <a:r>
              <a:rPr b="1" lang="zh-TW" sz="1200">
                <a:solidFill>
                  <a:srgbClr val="666666"/>
                </a:solidFill>
              </a:rPr>
              <a:t>價值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H3 ｜(a) 互動式音樂影響</a:t>
            </a:r>
            <a:r>
              <a:rPr b="1" lang="zh-TW" sz="1200">
                <a:solidFill>
                  <a:srgbClr val="DB634B"/>
                </a:solidFill>
              </a:rPr>
              <a:t>購買意圖</a:t>
            </a:r>
            <a:r>
              <a:rPr b="1" lang="zh-TW" sz="1200">
                <a:solidFill>
                  <a:srgbClr val="666666"/>
                </a:solidFill>
              </a:rPr>
              <a:t>的</a:t>
            </a:r>
            <a:r>
              <a:rPr b="1" lang="zh-TW" sz="1200">
                <a:solidFill>
                  <a:srgbClr val="DB634B"/>
                </a:solidFill>
              </a:rPr>
              <a:t>中介</a:t>
            </a:r>
            <a:r>
              <a:rPr b="1" lang="zh-TW" sz="1200">
                <a:solidFill>
                  <a:srgbClr val="666666"/>
                </a:solidFill>
              </a:rPr>
              <a:t>變數是</a:t>
            </a:r>
            <a:r>
              <a:rPr b="1" lang="zh-TW" sz="1200">
                <a:solidFill>
                  <a:srgbClr val="DB634B"/>
                </a:solidFill>
              </a:rPr>
              <a:t>體驗</a:t>
            </a:r>
            <a:r>
              <a:rPr b="1" lang="zh-TW" sz="1200">
                <a:solidFill>
                  <a:srgbClr val="666666"/>
                </a:solidFill>
              </a:rPr>
              <a:t>價值 (在顧客投入程度低的情況下)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         (b) 互動式音樂影響</a:t>
            </a:r>
            <a:r>
              <a:rPr b="1" lang="zh-TW" sz="1200">
                <a:solidFill>
                  <a:srgbClr val="DB634B"/>
                </a:solidFill>
              </a:rPr>
              <a:t>購買意圖</a:t>
            </a:r>
            <a:r>
              <a:rPr b="1" lang="zh-TW" sz="1200">
                <a:solidFill>
                  <a:srgbClr val="666666"/>
                </a:solidFill>
              </a:rPr>
              <a:t>的</a:t>
            </a:r>
            <a:r>
              <a:rPr b="1" lang="zh-TW" sz="1200">
                <a:solidFill>
                  <a:srgbClr val="DB634B"/>
                </a:solidFill>
              </a:rPr>
              <a:t>中介</a:t>
            </a:r>
            <a:r>
              <a:rPr b="1" lang="zh-TW" sz="1200">
                <a:solidFill>
                  <a:srgbClr val="666666"/>
                </a:solidFill>
              </a:rPr>
              <a:t>變數是</a:t>
            </a:r>
            <a:r>
              <a:rPr b="1" lang="zh-TW" sz="1200">
                <a:solidFill>
                  <a:srgbClr val="DB634B"/>
                </a:solidFill>
              </a:rPr>
              <a:t>認知</a:t>
            </a:r>
            <a:r>
              <a:rPr b="1" lang="zh-TW" sz="1200">
                <a:solidFill>
                  <a:srgbClr val="666666"/>
                </a:solidFill>
              </a:rPr>
              <a:t>價值 (在顧客投入程度高的情況下)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560" name="Google Shape;1560;p113"/>
          <p:cNvSpPr txBox="1"/>
          <p:nvPr>
            <p:ph type="title"/>
          </p:nvPr>
        </p:nvSpPr>
        <p:spPr>
          <a:xfrm>
            <a:off x="232150" y="1758125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❖"/>
            </a:pP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簡介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113"/>
          <p:cNvSpPr txBox="1"/>
          <p:nvPr>
            <p:ph type="title"/>
          </p:nvPr>
        </p:nvSpPr>
        <p:spPr>
          <a:xfrm>
            <a:off x="232150" y="2806000"/>
            <a:ext cx="3071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❖"/>
            </a:pP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研究問題 / 假説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113"/>
          <p:cNvSpPr txBox="1"/>
          <p:nvPr>
            <p:ph type="title"/>
          </p:nvPr>
        </p:nvSpPr>
        <p:spPr>
          <a:xfrm>
            <a:off x="197025" y="252600"/>
            <a:ext cx="8184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lt1"/>
                </a:solidFill>
              </a:rPr>
              <a:t>No.1</a:t>
            </a:r>
            <a:endParaRPr b="1" sz="20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The Interactive music for multisensory e‐commerce: The moderating role of online consumer involvement in experiential value, cognitive value, and purchase intention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1563" name="Google Shape;1563;p113"/>
          <p:cNvSpPr txBox="1"/>
          <p:nvPr/>
        </p:nvSpPr>
        <p:spPr>
          <a:xfrm>
            <a:off x="0" y="47748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664B34"/>
                </a:solidFill>
              </a:rPr>
              <a:t>Hwang, A. H. C., Oh, J., &amp; Scheinbaum, A. C. (2020). Interactive music for multisensory e‐commerce: The moderating role of online consumer involvement in experiential value, cognitive value, and purchase intention. Psychology &amp; Marketing, 37(8), 1031-1056.</a:t>
            </a:r>
            <a:endParaRPr sz="800">
              <a:solidFill>
                <a:srgbClr val="664B34"/>
              </a:solidFill>
            </a:endParaRPr>
          </a:p>
        </p:txBody>
      </p:sp>
      <p:sp>
        <p:nvSpPr>
          <p:cNvPr id="1564" name="Google Shape;1564;p113"/>
          <p:cNvSpPr/>
          <p:nvPr/>
        </p:nvSpPr>
        <p:spPr>
          <a:xfrm>
            <a:off x="20340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參考部分實驗流程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69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683" name="Google Shape;683;p69"/>
            <p:cNvCxnSpPr>
              <a:stCxn id="684" idx="3"/>
              <a:endCxn id="685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86" name="Google Shape;686;p69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687" name="Google Shape;687;p69"/>
              <p:cNvCxnSpPr>
                <a:stCxn id="688" idx="3"/>
                <a:endCxn id="689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8" name="Google Shape;688;p69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90" name="Google Shape;690;p69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89" name="Google Shape;689;p69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84" name="Google Shape;684;p69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91" name="Google Shape;691;p69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85" name="Google Shape;685;p69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692" name="Google Shape;692;p69"/>
          <p:cNvSpPr txBox="1"/>
          <p:nvPr>
            <p:ph type="title"/>
          </p:nvPr>
        </p:nvSpPr>
        <p:spPr>
          <a:xfrm>
            <a:off x="719925" y="32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69"/>
          <p:cNvSpPr/>
          <p:nvPr/>
        </p:nvSpPr>
        <p:spPr>
          <a:xfrm>
            <a:off x="404175" y="2883350"/>
            <a:ext cx="8505600" cy="1668000"/>
          </a:xfrm>
          <a:prstGeom prst="rect">
            <a:avLst/>
          </a:prstGeom>
          <a:solidFill>
            <a:srgbClr val="FFE4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不同方式看音樂與消費的關係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在網購情境中，</a:t>
            </a:r>
            <a:r>
              <a:rPr b="1" lang="zh-TW" sz="1200"/>
              <a:t>「不同的音樂」的確會影響到消費者的認知、對於產品 / 服務的好感、購買意圖等行為</a:t>
            </a:r>
            <a:r>
              <a:rPr lang="zh-TW" sz="1200"/>
              <a:t>。</a:t>
            </a:r>
            <a:br>
              <a:rPr lang="zh-TW" sz="1200"/>
            </a:br>
            <a:r>
              <a:rPr lang="zh-TW" sz="900">
                <a:solidFill>
                  <a:srgbClr val="DD7E6B"/>
                </a:solidFill>
              </a:rPr>
              <a:t>(Hahn and Hwang, 1999; Broekemier et al, 2008; Toldos et al, 2019; Hwang and Scheinbaum, 2020)</a:t>
            </a:r>
            <a:br>
              <a:rPr lang="zh-TW" sz="1200"/>
            </a:br>
            <a:r>
              <a:rPr lang="zh-TW" sz="1200"/>
              <a:t>許多研究使用 </a:t>
            </a:r>
            <a:r>
              <a:rPr b="1" lang="zh-TW" sz="1200"/>
              <a:t>環境心理學 S-O-R 模型 </a:t>
            </a:r>
            <a:r>
              <a:rPr lang="zh-TW" sz="1200"/>
              <a:t>及其決定性的 情緒 (pleasure, arousal) 了解音樂對於線上購物的影響</a:t>
            </a:r>
            <a:br>
              <a:rPr lang="zh-TW" sz="1200"/>
            </a:br>
            <a:r>
              <a:rPr lang="zh-TW" sz="900">
                <a:solidFill>
                  <a:srgbClr val="DD7E6B"/>
                </a:solidFill>
              </a:rPr>
              <a:t>(Sweeney and Wyber, 2002; Eroglu et al, 2003; Chang and Chen, 2008; Kim, Kim &amp; Lennon, 2009; Chen et al, 2022)</a:t>
            </a:r>
            <a:endParaRPr sz="1500">
              <a:solidFill>
                <a:srgbClr val="DB634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69"/>
          <p:cNvSpPr/>
          <p:nvPr/>
        </p:nvSpPr>
        <p:spPr>
          <a:xfrm>
            <a:off x="404175" y="1006175"/>
            <a:ext cx="8505600" cy="1668000"/>
          </a:xfrm>
          <a:prstGeom prst="rect">
            <a:avLst/>
          </a:prstGeom>
          <a:solidFill>
            <a:srgbClr val="FFE4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影響網購的氣氛線索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購物環境的設計使人在</a:t>
            </a:r>
            <a:r>
              <a:rPr b="1" lang="zh-TW" sz="1200"/>
              <a:t>感官上有不同的體驗</a:t>
            </a:r>
            <a:r>
              <a:rPr lang="zh-TW" sz="1200"/>
              <a:t>，而</a:t>
            </a:r>
            <a:r>
              <a:rPr b="1" lang="zh-TW" sz="1200"/>
              <a:t>愉悅的體驗被認為與情緒相關</a:t>
            </a:r>
            <a:br>
              <a:rPr b="1" lang="zh-TW" sz="1200"/>
            </a:br>
            <a:r>
              <a:rPr lang="zh-TW" sz="900">
                <a:solidFill>
                  <a:srgbClr val="DD7E6B"/>
                </a:solidFill>
              </a:rPr>
              <a:t>Kotler,1973–1974;  Schmitt, 1999</a:t>
            </a:r>
            <a:endParaRPr sz="900">
              <a:solidFill>
                <a:srgbClr val="DD7E6B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聽覺和視覺是重要的氣氛線索，</a:t>
            </a:r>
            <a:r>
              <a:rPr lang="zh-TW" sz="1200"/>
              <a:t>且</a:t>
            </a:r>
            <a:r>
              <a:rPr b="1" lang="zh-TW" sz="1200"/>
              <a:t>能夠很好的被應用在網路購物平台</a:t>
            </a:r>
            <a:endParaRPr b="1" sz="1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DD7E6B"/>
                </a:solidFill>
              </a:rPr>
              <a:t>Parsons (2002) applied Sheth's (1983)</a:t>
            </a:r>
            <a:endParaRPr b="1"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14"/>
          <p:cNvSpPr txBox="1"/>
          <p:nvPr>
            <p:ph type="title"/>
          </p:nvPr>
        </p:nvSpPr>
        <p:spPr>
          <a:xfrm>
            <a:off x="197025" y="252600"/>
            <a:ext cx="8184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lt1"/>
                </a:solidFill>
              </a:rPr>
              <a:t>No.1</a:t>
            </a:r>
            <a:endParaRPr b="1" sz="20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</a:rPr>
              <a:t>The Interactive music for multisensory e‐commerce: The moderating role of online consumer involvement in experiential value, cognitive value, and purchase intention</a:t>
            </a:r>
            <a:endParaRPr b="1" sz="1600">
              <a:solidFill>
                <a:srgbClr val="000000"/>
              </a:solidFill>
            </a:endParaRPr>
          </a:p>
        </p:txBody>
      </p:sp>
      <p:cxnSp>
        <p:nvCxnSpPr>
          <p:cNvPr id="1570" name="Google Shape;1570;p114"/>
          <p:cNvCxnSpPr>
            <a:stCxn id="1571" idx="3"/>
            <a:endCxn id="1572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1" name="Google Shape;1571;p114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3" name="Google Shape;1573;p114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4" name="Google Shape;1574;p114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2" name="Google Shape;1572;p114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5" name="Google Shape;1575;p114"/>
          <p:cNvSpPr txBox="1"/>
          <p:nvPr/>
        </p:nvSpPr>
        <p:spPr>
          <a:xfrm>
            <a:off x="271000" y="1954250"/>
            <a:ext cx="3187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單因子實驗， 分 3 組 (互動 / 靜態 / 控制)， 線上進行。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填寫前測問卷 →  </a:t>
            </a:r>
            <a:r>
              <a:rPr lang="zh-TW" sz="1200">
                <a:solidFill>
                  <a:srgbClr val="666666"/>
                </a:solidFill>
              </a:rPr>
              <a:t>受測者</a:t>
            </a:r>
            <a:r>
              <a:rPr lang="zh-TW" sz="1200">
                <a:solidFill>
                  <a:srgbClr val="666666"/>
                </a:solidFill>
              </a:rPr>
              <a:t>被隨機分至一組瀏覽</a:t>
            </a:r>
            <a:r>
              <a:rPr lang="zh-TW" sz="1200">
                <a:solidFill>
                  <a:srgbClr val="666666"/>
                </a:solidFill>
              </a:rPr>
              <a:t>相同</a:t>
            </a:r>
            <a:r>
              <a:rPr lang="zh-TW" sz="1200">
                <a:solidFill>
                  <a:srgbClr val="666666"/>
                </a:solidFill>
              </a:rPr>
              <a:t>購物網站、將至少 3 件商品放入購物車 → 最後填寫後測問卷。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576" name="Google Shape;1576;p114"/>
          <p:cNvSpPr txBox="1"/>
          <p:nvPr/>
        </p:nvSpPr>
        <p:spPr>
          <a:xfrm>
            <a:off x="0" y="47748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664B34"/>
                </a:solidFill>
              </a:rPr>
              <a:t>Hwang, A. H. C., Oh, J., &amp; Scheinbaum, A. C. (2020). Interactive music for multisensory e‐commerce: The moderating role of online consumer involvement in experiential value, cognitive value, and purchase intention. Psychology &amp; Marketing, 37(8), 1031-1056.</a:t>
            </a:r>
            <a:endParaRPr sz="800">
              <a:solidFill>
                <a:srgbClr val="664B34"/>
              </a:solidFill>
            </a:endParaRPr>
          </a:p>
        </p:txBody>
      </p:sp>
      <p:sp>
        <p:nvSpPr>
          <p:cNvPr id="1577" name="Google Shape;1577;p114"/>
          <p:cNvSpPr txBox="1"/>
          <p:nvPr>
            <p:ph type="title"/>
          </p:nvPr>
        </p:nvSpPr>
        <p:spPr>
          <a:xfrm>
            <a:off x="197025" y="1688900"/>
            <a:ext cx="1617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研究方法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8" name="Google Shape;157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75" y="3716776"/>
            <a:ext cx="489996" cy="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114"/>
          <p:cNvSpPr/>
          <p:nvPr/>
        </p:nvSpPr>
        <p:spPr>
          <a:xfrm>
            <a:off x="2107850" y="3700225"/>
            <a:ext cx="694200" cy="17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互動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580" name="Google Shape;1580;p114"/>
          <p:cNvSpPr/>
          <p:nvPr/>
        </p:nvSpPr>
        <p:spPr>
          <a:xfrm>
            <a:off x="2114900" y="4025217"/>
            <a:ext cx="694200" cy="17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靜態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581" name="Google Shape;1581;p114"/>
          <p:cNvSpPr/>
          <p:nvPr/>
        </p:nvSpPr>
        <p:spPr>
          <a:xfrm>
            <a:off x="2121913" y="4391159"/>
            <a:ext cx="694200" cy="17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控制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582" name="Google Shape;1582;p114"/>
          <p:cNvCxnSpPr>
            <a:stCxn id="1583" idx="3"/>
            <a:endCxn id="1579" idx="1"/>
          </p:cNvCxnSpPr>
          <p:nvPr/>
        </p:nvCxnSpPr>
        <p:spPr>
          <a:xfrm flipH="1" rot="10800000">
            <a:off x="1824663" y="3789263"/>
            <a:ext cx="283200" cy="3252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14"/>
          <p:cNvCxnSpPr>
            <a:stCxn id="1583" idx="3"/>
            <a:endCxn id="1580" idx="1"/>
          </p:cNvCxnSpPr>
          <p:nvPr/>
        </p:nvCxnSpPr>
        <p:spPr>
          <a:xfrm>
            <a:off x="1824663" y="4114463"/>
            <a:ext cx="290100" cy="600"/>
          </a:xfrm>
          <a:prstGeom prst="curvedConnector3">
            <a:avLst>
              <a:gd fmla="val 5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14"/>
          <p:cNvCxnSpPr>
            <a:stCxn id="1583" idx="3"/>
            <a:endCxn id="1581" idx="1"/>
          </p:cNvCxnSpPr>
          <p:nvPr/>
        </p:nvCxnSpPr>
        <p:spPr>
          <a:xfrm>
            <a:off x="1824663" y="4114463"/>
            <a:ext cx="297300" cy="3657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114"/>
          <p:cNvSpPr/>
          <p:nvPr/>
        </p:nvSpPr>
        <p:spPr>
          <a:xfrm>
            <a:off x="3099325" y="3678563"/>
            <a:ext cx="359400" cy="871200"/>
          </a:xfrm>
          <a:prstGeom prst="roundRect">
            <a:avLst>
              <a:gd fmla="val 16667" name="adj"/>
            </a:avLst>
          </a:prstGeom>
          <a:solidFill>
            <a:srgbClr val="E6B8AF">
              <a:alpha val="21180"/>
            </a:srgbClr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DB634B"/>
                </a:solidFill>
              </a:rPr>
              <a:t>問卷</a:t>
            </a:r>
            <a:endParaRPr sz="1000">
              <a:solidFill>
                <a:srgbClr val="DB634B"/>
              </a:solidFill>
            </a:endParaRPr>
          </a:p>
        </p:txBody>
      </p:sp>
      <p:cxnSp>
        <p:nvCxnSpPr>
          <p:cNvPr id="1587" name="Google Shape;1587;p114"/>
          <p:cNvCxnSpPr>
            <a:stCxn id="1586" idx="1"/>
            <a:endCxn id="1579" idx="3"/>
          </p:cNvCxnSpPr>
          <p:nvPr/>
        </p:nvCxnSpPr>
        <p:spPr>
          <a:xfrm rot="10800000">
            <a:off x="2802025" y="3789263"/>
            <a:ext cx="297300" cy="3249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114"/>
          <p:cNvCxnSpPr>
            <a:stCxn id="1586" idx="1"/>
            <a:endCxn id="1580" idx="3"/>
          </p:cNvCxnSpPr>
          <p:nvPr/>
        </p:nvCxnSpPr>
        <p:spPr>
          <a:xfrm flipH="1">
            <a:off x="2809225" y="4114163"/>
            <a:ext cx="290100" cy="600"/>
          </a:xfrm>
          <a:prstGeom prst="curvedConnector3">
            <a:avLst>
              <a:gd fmla="val 50022" name="adj1"/>
            </a:avLst>
          </a:pr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114"/>
          <p:cNvCxnSpPr>
            <a:stCxn id="1586" idx="1"/>
            <a:endCxn id="1581" idx="3"/>
          </p:cNvCxnSpPr>
          <p:nvPr/>
        </p:nvCxnSpPr>
        <p:spPr>
          <a:xfrm flipH="1">
            <a:off x="2816125" y="4114163"/>
            <a:ext cx="283200" cy="366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0" name="Google Shape;1590;p114"/>
          <p:cNvSpPr txBox="1"/>
          <p:nvPr/>
        </p:nvSpPr>
        <p:spPr>
          <a:xfrm>
            <a:off x="-120325" y="4137900"/>
            <a:ext cx="1531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    學生樣本  251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非學生樣本  218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591" name="Google Shape;1591;p114"/>
          <p:cNvSpPr txBox="1"/>
          <p:nvPr>
            <p:ph type="title"/>
          </p:nvPr>
        </p:nvSpPr>
        <p:spPr>
          <a:xfrm>
            <a:off x="3530350" y="1688900"/>
            <a:ext cx="2300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重要的研究結果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114"/>
          <p:cNvSpPr txBox="1"/>
          <p:nvPr/>
        </p:nvSpPr>
        <p:spPr>
          <a:xfrm>
            <a:off x="3684725" y="2030450"/>
            <a:ext cx="522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zh-TW" sz="1200">
                <a:solidFill>
                  <a:srgbClr val="DB634B"/>
                </a:solidFill>
              </a:rPr>
              <a:t>互動式音樂</a:t>
            </a:r>
            <a:r>
              <a:rPr lang="zh-TW" sz="1200">
                <a:solidFill>
                  <a:srgbClr val="666666"/>
                </a:solidFill>
              </a:rPr>
              <a:t>在顧客投入程度</a:t>
            </a:r>
            <a:r>
              <a:rPr lang="zh-TW" sz="1200">
                <a:solidFill>
                  <a:srgbClr val="DB634B"/>
                </a:solidFill>
              </a:rPr>
              <a:t>低</a:t>
            </a:r>
            <a:r>
              <a:rPr lang="zh-TW" sz="1200">
                <a:solidFill>
                  <a:srgbClr val="666666"/>
                </a:solidFill>
              </a:rPr>
              <a:t>的情況下，會增加</a:t>
            </a:r>
            <a:r>
              <a:rPr lang="zh-TW" sz="1200">
                <a:solidFill>
                  <a:srgbClr val="DB634B"/>
                </a:solidFill>
              </a:rPr>
              <a:t>體驗價值</a:t>
            </a:r>
            <a:endParaRPr sz="1200">
              <a:solidFill>
                <a:srgbClr val="DB634B"/>
              </a:solidFill>
            </a:endParaRPr>
          </a:p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zh-TW" sz="1200">
                <a:solidFill>
                  <a:srgbClr val="DB634B"/>
                </a:solidFill>
              </a:rPr>
              <a:t>互動式音樂</a:t>
            </a:r>
            <a:r>
              <a:rPr lang="zh-TW" sz="1200">
                <a:solidFill>
                  <a:srgbClr val="666666"/>
                </a:solidFill>
              </a:rPr>
              <a:t>在顧客投入程度</a:t>
            </a:r>
            <a:r>
              <a:rPr lang="zh-TW" sz="1200">
                <a:solidFill>
                  <a:srgbClr val="DB634B"/>
                </a:solidFill>
              </a:rPr>
              <a:t>高</a:t>
            </a:r>
            <a:r>
              <a:rPr lang="zh-TW" sz="1200">
                <a:solidFill>
                  <a:srgbClr val="666666"/>
                </a:solidFill>
              </a:rPr>
              <a:t>的情況下，會增加</a:t>
            </a:r>
            <a:r>
              <a:rPr lang="zh-TW" sz="1200">
                <a:solidFill>
                  <a:srgbClr val="DB634B"/>
                </a:solidFill>
              </a:rPr>
              <a:t>購買意願</a:t>
            </a:r>
            <a:endParaRPr sz="1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B634B"/>
              </a:solidFill>
            </a:endParaRPr>
          </a:p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TW" sz="1200">
                <a:solidFill>
                  <a:srgbClr val="666666"/>
                </a:solidFill>
              </a:rPr>
              <a:t>證明</a:t>
            </a:r>
            <a:r>
              <a:rPr b="1" lang="zh-TW" sz="1200">
                <a:solidFill>
                  <a:srgbClr val="DB634B"/>
                </a:solidFill>
              </a:rPr>
              <a:t>顧客投入程度</a:t>
            </a:r>
            <a:r>
              <a:rPr lang="zh-TW" sz="1200">
                <a:solidFill>
                  <a:srgbClr val="666666"/>
                </a:solidFill>
              </a:rPr>
              <a:t>在多感官網購情境下是一個重要的影響因素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593" name="Google Shape;1593;p114"/>
          <p:cNvSpPr txBox="1"/>
          <p:nvPr>
            <p:ph type="title"/>
          </p:nvPr>
        </p:nvSpPr>
        <p:spPr>
          <a:xfrm>
            <a:off x="3530350" y="3998850"/>
            <a:ext cx="2300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研究限制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14"/>
          <p:cNvSpPr txBox="1"/>
          <p:nvPr/>
        </p:nvSpPr>
        <p:spPr>
          <a:xfrm>
            <a:off x="3638975" y="4299550"/>
            <a:ext cx="516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非真實購買情境，無法實際瞭解購買行為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595" name="Google Shape;1595;p114"/>
          <p:cNvSpPr/>
          <p:nvPr/>
        </p:nvSpPr>
        <p:spPr>
          <a:xfrm>
            <a:off x="3083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參考XXX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96" name="Google Shape;1596;p114"/>
          <p:cNvSpPr txBox="1"/>
          <p:nvPr/>
        </p:nvSpPr>
        <p:spPr>
          <a:xfrm>
            <a:off x="1073875" y="4214100"/>
            <a:ext cx="48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位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597" name="Google Shape;1597;p114"/>
          <p:cNvSpPr txBox="1"/>
          <p:nvPr/>
        </p:nvSpPr>
        <p:spPr>
          <a:xfrm>
            <a:off x="3826500" y="2579475"/>
            <a:ext cx="5317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  <a:highlight>
                  <a:srgbClr val="EDEF00"/>
                </a:highlight>
              </a:rPr>
              <a:t>&gt; 在網購情境中，音樂的確會影響到消費者的認知、行為意圖</a:t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  <a:highlight>
                  <a:srgbClr val="EDEF00"/>
                </a:highlight>
              </a:rPr>
              <a:t>&gt; 激發我們更專注在「高顧客投入程度」的情境：</a:t>
            </a:r>
            <a:r>
              <a:rPr lang="zh-TW" sz="1200">
                <a:solidFill>
                  <a:srgbClr val="666666"/>
                </a:solidFill>
                <a:highlight>
                  <a:srgbClr val="EDEF00"/>
                </a:highlight>
              </a:rPr>
              <a:t>受測者自己有消費動機時</a:t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</p:txBody>
      </p:sp>
      <p:sp>
        <p:nvSpPr>
          <p:cNvPr id="1598" name="Google Shape;1598;p114"/>
          <p:cNvSpPr/>
          <p:nvPr/>
        </p:nvSpPr>
        <p:spPr>
          <a:xfrm>
            <a:off x="3083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研究啟發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99" name="Google Shape;1599;p114"/>
          <p:cNvSpPr/>
          <p:nvPr/>
        </p:nvSpPr>
        <p:spPr>
          <a:xfrm>
            <a:off x="20340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參考部分實驗流程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83" name="Google Shape;1583;p114"/>
          <p:cNvSpPr/>
          <p:nvPr/>
        </p:nvSpPr>
        <p:spPr>
          <a:xfrm>
            <a:off x="1465263" y="3678863"/>
            <a:ext cx="359400" cy="871200"/>
          </a:xfrm>
          <a:prstGeom prst="roundRect">
            <a:avLst>
              <a:gd fmla="val 16667" name="adj"/>
            </a:avLst>
          </a:prstGeom>
          <a:solidFill>
            <a:srgbClr val="E6B8AF">
              <a:alpha val="21180"/>
            </a:srgbClr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DB634B"/>
                </a:solidFill>
              </a:rPr>
              <a:t>問卷</a:t>
            </a:r>
            <a:endParaRPr sz="1000">
              <a:solidFill>
                <a:srgbClr val="DB634B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4" name="Google Shape;1604;p115"/>
          <p:cNvCxnSpPr>
            <a:stCxn id="1605" idx="3"/>
            <a:endCxn id="1606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5" name="Google Shape;1605;p115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07" name="Google Shape;1607;p115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08" name="Google Shape;1608;p115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06" name="Google Shape;1606;p115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09" name="Google Shape;1609;p115"/>
          <p:cNvSpPr/>
          <p:nvPr/>
        </p:nvSpPr>
        <p:spPr>
          <a:xfrm>
            <a:off x="3083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參考音樂類型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10" name="Google Shape;1610;p115"/>
          <p:cNvSpPr txBox="1"/>
          <p:nvPr/>
        </p:nvSpPr>
        <p:spPr>
          <a:xfrm>
            <a:off x="308350" y="2226125"/>
            <a:ext cx="6287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延伸環境心理學模型（PAD Model），在女性時裝店的背景下，</a:t>
            </a:r>
            <a:r>
              <a:rPr b="1" lang="zh-TW" sz="1200">
                <a:solidFill>
                  <a:srgbClr val="666666"/>
                </a:solidFill>
              </a:rPr>
              <a:t>音樂會影響顧客對服務質量和商品質量的看法，以及</a:t>
            </a:r>
            <a:r>
              <a:rPr b="1" lang="zh-TW" sz="1200">
                <a:solidFill>
                  <a:srgbClr val="666666"/>
                </a:solidFill>
              </a:rPr>
              <a:t>喚醒（Arousal）</a:t>
            </a:r>
            <a:r>
              <a:rPr b="1" lang="zh-TW" sz="1200">
                <a:solidFill>
                  <a:srgbClr val="666666"/>
                </a:solidFill>
              </a:rPr>
              <a:t>和愉悅（Pleasure）的感覺。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611" name="Google Shape;1611;p115"/>
          <p:cNvSpPr txBox="1"/>
          <p:nvPr/>
        </p:nvSpPr>
        <p:spPr>
          <a:xfrm>
            <a:off x="306150" y="3472150"/>
            <a:ext cx="807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RQ1｜音樂特徵（節奏和類型）如何影響情緒狀態（愉悅和喚醒）以及認知處理（服務</a:t>
            </a:r>
            <a:r>
              <a:rPr b="1" lang="zh-TW" sz="1200">
                <a:solidFill>
                  <a:srgbClr val="666666"/>
                </a:solidFill>
              </a:rPr>
              <a:t>品質</a:t>
            </a:r>
            <a:r>
              <a:rPr b="1" lang="zh-TW" sz="1200">
                <a:solidFill>
                  <a:srgbClr val="666666"/>
                </a:solidFill>
              </a:rPr>
              <a:t>和商品</a:t>
            </a:r>
            <a:r>
              <a:rPr b="1" lang="zh-TW" sz="1200">
                <a:solidFill>
                  <a:srgbClr val="666666"/>
                </a:solidFill>
              </a:rPr>
              <a:t>品質</a:t>
            </a:r>
            <a:r>
              <a:rPr b="1" lang="zh-TW" sz="1200">
                <a:solidFill>
                  <a:srgbClr val="666666"/>
                </a:solidFill>
              </a:rPr>
              <a:t>）？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RQ2｜音樂偏好是否會影響愉悅、喚醒、服務品質和商品</a:t>
            </a:r>
            <a:r>
              <a:rPr b="1" lang="zh-TW" sz="1200">
                <a:solidFill>
                  <a:srgbClr val="666666"/>
                </a:solidFill>
              </a:rPr>
              <a:t>品質</a:t>
            </a:r>
            <a:r>
              <a:rPr b="1" lang="zh-TW" sz="1200">
                <a:solidFill>
                  <a:srgbClr val="666666"/>
                </a:solidFill>
              </a:rPr>
              <a:t>，如果是，這種偏好是否比音樂特徵的影響更大？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RQ3｜這些因素（愉悅、興奮、服務</a:t>
            </a:r>
            <a:r>
              <a:rPr b="1" lang="zh-TW" sz="1200">
                <a:solidFill>
                  <a:srgbClr val="666666"/>
                </a:solidFill>
              </a:rPr>
              <a:t>品質</a:t>
            </a:r>
            <a:r>
              <a:rPr b="1" lang="zh-TW" sz="1200">
                <a:solidFill>
                  <a:srgbClr val="666666"/>
                </a:solidFill>
              </a:rPr>
              <a:t>和商品</a:t>
            </a:r>
            <a:r>
              <a:rPr b="1" lang="zh-TW" sz="1200">
                <a:solidFill>
                  <a:srgbClr val="666666"/>
                </a:solidFill>
              </a:rPr>
              <a:t>品質</a:t>
            </a:r>
            <a:r>
              <a:rPr b="1" lang="zh-TW" sz="1200">
                <a:solidFill>
                  <a:srgbClr val="666666"/>
                </a:solidFill>
              </a:rPr>
              <a:t>）如何反過來影響零售店的行為？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612" name="Google Shape;1612;p115"/>
          <p:cNvSpPr txBox="1"/>
          <p:nvPr/>
        </p:nvSpPr>
        <p:spPr>
          <a:xfrm>
            <a:off x="0" y="48510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664B34"/>
                </a:solidFill>
              </a:rPr>
              <a:t>Sweeney, J.C. and Wyber, F. (2002), "The role of cognitions and emotions in the music‐approach‐avoidance behavior relationship", Journal of Services Marketing, Vol. 16 No. 1, pp. 51-69.</a:t>
            </a:r>
            <a:endParaRPr b="1" sz="800">
              <a:solidFill>
                <a:srgbClr val="664B34"/>
              </a:solidFill>
            </a:endParaRPr>
          </a:p>
        </p:txBody>
      </p:sp>
      <p:sp>
        <p:nvSpPr>
          <p:cNvPr id="1613" name="Google Shape;1613;p115"/>
          <p:cNvSpPr txBox="1"/>
          <p:nvPr>
            <p:ph type="title"/>
          </p:nvPr>
        </p:nvSpPr>
        <p:spPr>
          <a:xfrm>
            <a:off x="232150" y="1910525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❖"/>
            </a:pP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簡介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115"/>
          <p:cNvSpPr txBox="1"/>
          <p:nvPr>
            <p:ph type="title"/>
          </p:nvPr>
        </p:nvSpPr>
        <p:spPr>
          <a:xfrm>
            <a:off x="232150" y="3110800"/>
            <a:ext cx="3071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❖"/>
            </a:pP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研究問題 / </a:t>
            </a: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假説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115"/>
          <p:cNvSpPr/>
          <p:nvPr/>
        </p:nvSpPr>
        <p:spPr>
          <a:xfrm>
            <a:off x="20340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音樂與消費者感知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16" name="Google Shape;1616;p115"/>
          <p:cNvSpPr txBox="1"/>
          <p:nvPr>
            <p:ph type="title"/>
          </p:nvPr>
        </p:nvSpPr>
        <p:spPr>
          <a:xfrm>
            <a:off x="197025" y="252600"/>
            <a:ext cx="8184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lt1"/>
                </a:solidFill>
              </a:rPr>
              <a:t>No.2</a:t>
            </a:r>
            <a:endParaRPr b="1" sz="20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00000"/>
                </a:solidFill>
              </a:rPr>
              <a:t>The role of cognitions and emotions in the music-approach-avoidance behavior relationship</a:t>
            </a:r>
            <a:endParaRPr b="1" sz="2000">
              <a:solidFill>
                <a:srgbClr val="664B34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16"/>
          <p:cNvSpPr txBox="1"/>
          <p:nvPr/>
        </p:nvSpPr>
        <p:spPr>
          <a:xfrm>
            <a:off x="3684725" y="2030450"/>
            <a:ext cx="5226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zh-TW" sz="1200">
                <a:solidFill>
                  <a:srgbClr val="DB634B"/>
                </a:solidFill>
              </a:rPr>
              <a:t>慢速流行</a:t>
            </a:r>
            <a:r>
              <a:rPr lang="zh-TW" sz="1200">
                <a:solidFill>
                  <a:srgbClr val="666666"/>
                </a:solidFill>
              </a:rPr>
              <a:t>音樂和</a:t>
            </a:r>
            <a:r>
              <a:rPr b="1" lang="zh-TW" sz="1200">
                <a:solidFill>
                  <a:srgbClr val="DB634B"/>
                </a:solidFill>
              </a:rPr>
              <a:t>快速古典</a:t>
            </a:r>
            <a:r>
              <a:rPr lang="zh-TW" sz="1200">
                <a:solidFill>
                  <a:srgbClr val="666666"/>
                </a:solidFill>
              </a:rPr>
              <a:t>音樂與最高水平的</a:t>
            </a:r>
            <a:r>
              <a:rPr b="1" lang="zh-TW" sz="1200" u="sng">
                <a:solidFill>
                  <a:srgbClr val="666666"/>
                </a:solidFill>
              </a:rPr>
              <a:t>愉悅感</a:t>
            </a:r>
            <a:r>
              <a:rPr lang="zh-TW" sz="1200">
                <a:solidFill>
                  <a:srgbClr val="666666"/>
                </a:solidFill>
              </a:rPr>
              <a:t>和</a:t>
            </a:r>
            <a:r>
              <a:rPr b="1" lang="zh-TW" sz="1200" u="sng">
                <a:solidFill>
                  <a:srgbClr val="666666"/>
                </a:solidFill>
              </a:rPr>
              <a:t>感知服務品質</a:t>
            </a:r>
            <a:r>
              <a:rPr lang="zh-TW" sz="1200">
                <a:solidFill>
                  <a:srgbClr val="666666"/>
                </a:solidFill>
              </a:rPr>
              <a:t>相關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zh-TW" sz="1200">
                <a:solidFill>
                  <a:srgbClr val="DB634B"/>
                </a:solidFill>
              </a:rPr>
              <a:t>偏好的</a:t>
            </a:r>
            <a:r>
              <a:rPr b="1" lang="zh-TW" sz="1200">
                <a:solidFill>
                  <a:srgbClr val="666666"/>
                </a:solidFill>
              </a:rPr>
              <a:t>音樂會對於 </a:t>
            </a:r>
            <a:r>
              <a:rPr b="1" lang="zh-TW" sz="1200" u="sng">
                <a:solidFill>
                  <a:srgbClr val="666666"/>
                </a:solidFill>
              </a:rPr>
              <a:t>愉悅/喚醒/服務品質/商品品質 有正面影響</a:t>
            </a:r>
            <a:r>
              <a:rPr lang="zh-TW" sz="1200">
                <a:solidFill>
                  <a:srgbClr val="666666"/>
                </a:solidFill>
              </a:rPr>
              <a:t>，</a:t>
            </a:r>
            <a:br>
              <a:rPr lang="zh-TW" sz="1200">
                <a:solidFill>
                  <a:srgbClr val="666666"/>
                </a:solidFill>
              </a:rPr>
            </a:br>
            <a:r>
              <a:rPr lang="zh-TW" sz="1200">
                <a:solidFill>
                  <a:srgbClr val="666666"/>
                </a:solidFill>
              </a:rPr>
              <a:t>然而，客戶對正在播放的</a:t>
            </a:r>
            <a:r>
              <a:rPr b="1" lang="zh-TW" sz="1200">
                <a:solidFill>
                  <a:srgbClr val="666666"/>
                </a:solidFill>
              </a:rPr>
              <a:t>音樂的</a:t>
            </a:r>
            <a:r>
              <a:rPr b="1" lang="zh-TW" sz="1200">
                <a:solidFill>
                  <a:srgbClr val="DB634B"/>
                </a:solidFill>
              </a:rPr>
              <a:t>熟悉程度</a:t>
            </a:r>
            <a:r>
              <a:rPr b="1" lang="zh-TW" sz="1200">
                <a:solidFill>
                  <a:srgbClr val="666666"/>
                </a:solidFill>
              </a:rPr>
              <a:t>並沒有影響這些因素</a:t>
            </a:r>
            <a:r>
              <a:rPr lang="zh-TW" sz="1200">
                <a:solidFill>
                  <a:srgbClr val="666666"/>
                </a:solidFill>
              </a:rPr>
              <a:t>。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22" name="Google Shape;1622;p116"/>
          <p:cNvSpPr txBox="1"/>
          <p:nvPr/>
        </p:nvSpPr>
        <p:spPr>
          <a:xfrm>
            <a:off x="3826500" y="2350875"/>
            <a:ext cx="6134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  <a:highlight>
                  <a:srgbClr val="EDEF00"/>
                </a:highlight>
              </a:rPr>
              <a:t>&gt; 有效幫助我們建立假設</a:t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  <a:highlight>
                  <a:srgbClr val="EDEF00"/>
                </a:highlight>
              </a:rPr>
              <a:t>&gt; 需要控制對於音樂的偏好</a:t>
            </a:r>
            <a:endParaRPr sz="1200">
              <a:solidFill>
                <a:srgbClr val="666666"/>
              </a:solidFill>
              <a:highlight>
                <a:srgbClr val="EDEF00"/>
              </a:highlight>
            </a:endParaRPr>
          </a:p>
        </p:txBody>
      </p:sp>
      <p:sp>
        <p:nvSpPr>
          <p:cNvPr id="1623" name="Google Shape;1623;p116"/>
          <p:cNvSpPr txBox="1"/>
          <p:nvPr>
            <p:ph type="title"/>
          </p:nvPr>
        </p:nvSpPr>
        <p:spPr>
          <a:xfrm>
            <a:off x="197025" y="252600"/>
            <a:ext cx="8184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lt1"/>
                </a:solidFill>
              </a:rPr>
              <a:t>No.2</a:t>
            </a:r>
            <a:endParaRPr b="1" sz="20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00000"/>
                </a:solidFill>
              </a:rPr>
              <a:t>The role of cognitions and emotions in the music-approach-avoidance behavior relationship</a:t>
            </a:r>
            <a:endParaRPr b="1" sz="2000">
              <a:solidFill>
                <a:srgbClr val="664B34"/>
              </a:solidFill>
            </a:endParaRPr>
          </a:p>
        </p:txBody>
      </p:sp>
      <p:cxnSp>
        <p:nvCxnSpPr>
          <p:cNvPr id="1624" name="Google Shape;1624;p116"/>
          <p:cNvCxnSpPr>
            <a:stCxn id="1625" idx="3"/>
            <a:endCxn id="1626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Google Shape;1625;p116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7" name="Google Shape;1627;p116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8" name="Google Shape;1628;p116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6" name="Google Shape;1626;p116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9" name="Google Shape;1629;p116"/>
          <p:cNvSpPr/>
          <p:nvPr/>
        </p:nvSpPr>
        <p:spPr>
          <a:xfrm>
            <a:off x="3083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參考音樂類型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30" name="Google Shape;1630;p116"/>
          <p:cNvSpPr/>
          <p:nvPr/>
        </p:nvSpPr>
        <p:spPr>
          <a:xfrm>
            <a:off x="20340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音樂與消費者</a:t>
            </a: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感知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31" name="Google Shape;1631;p116"/>
          <p:cNvSpPr txBox="1"/>
          <p:nvPr/>
        </p:nvSpPr>
        <p:spPr>
          <a:xfrm>
            <a:off x="271000" y="2030450"/>
            <a:ext cx="3021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以真實的商店錄製模擬逛街的影片，加入不同類型的背景音樂進行操弄，</a:t>
            </a:r>
            <a:r>
              <a:rPr b="1" lang="zh-TW" sz="1200">
                <a:solidFill>
                  <a:srgbClr val="666666"/>
                </a:solidFill>
              </a:rPr>
              <a:t>分別為</a:t>
            </a:r>
            <a:r>
              <a:rPr b="1" lang="zh-TW" sz="1200">
                <a:solidFill>
                  <a:srgbClr val="666666"/>
                </a:solidFill>
              </a:rPr>
              <a:t>速度（快/慢）；音樂類型（流行/經典）</a:t>
            </a:r>
            <a:r>
              <a:rPr lang="zh-TW" sz="1200">
                <a:solidFill>
                  <a:srgbClr val="666666"/>
                </a:solidFill>
              </a:rPr>
              <a:t>。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將 128 位學生隨機分四組觀看影片，完成影片觀看後填寫一份問卷（喚醒/愉悅程度；商品品質；服務品質）。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32" name="Google Shape;1632;p116"/>
          <p:cNvSpPr txBox="1"/>
          <p:nvPr/>
        </p:nvSpPr>
        <p:spPr>
          <a:xfrm>
            <a:off x="0" y="48510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664B34"/>
                </a:solidFill>
              </a:rPr>
              <a:t>Sweeney, J.C. and Wyber, F. (2002), "The role of cognitions and emotions in the music‐approach‐avoidance behavior relationship", Journal of Services Marketing, Vol. 16 No. 1, pp. 51-69.</a:t>
            </a:r>
            <a:endParaRPr b="1" sz="800">
              <a:solidFill>
                <a:srgbClr val="664B34"/>
              </a:solidFill>
            </a:endParaRPr>
          </a:p>
        </p:txBody>
      </p:sp>
      <p:sp>
        <p:nvSpPr>
          <p:cNvPr id="1633" name="Google Shape;1633;p116"/>
          <p:cNvSpPr txBox="1"/>
          <p:nvPr>
            <p:ph type="title"/>
          </p:nvPr>
        </p:nvSpPr>
        <p:spPr>
          <a:xfrm>
            <a:off x="197025" y="1688900"/>
            <a:ext cx="1617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研究方法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4" name="Google Shape;163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5" y="4021576"/>
            <a:ext cx="489996" cy="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116"/>
          <p:cNvSpPr/>
          <p:nvPr/>
        </p:nvSpPr>
        <p:spPr>
          <a:xfrm>
            <a:off x="1269650" y="3852625"/>
            <a:ext cx="694200" cy="17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快流行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36" name="Google Shape;1636;p116"/>
          <p:cNvSpPr/>
          <p:nvPr/>
        </p:nvSpPr>
        <p:spPr>
          <a:xfrm>
            <a:off x="1269650" y="4083692"/>
            <a:ext cx="694200" cy="17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快經典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37" name="Google Shape;1637;p116"/>
          <p:cNvSpPr/>
          <p:nvPr/>
        </p:nvSpPr>
        <p:spPr>
          <a:xfrm>
            <a:off x="1269650" y="4314759"/>
            <a:ext cx="694200" cy="17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慢流行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38" name="Google Shape;1638;p116"/>
          <p:cNvSpPr/>
          <p:nvPr/>
        </p:nvSpPr>
        <p:spPr>
          <a:xfrm>
            <a:off x="1269650" y="4545825"/>
            <a:ext cx="694200" cy="17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慢經典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639" name="Google Shape;1639;p116"/>
          <p:cNvCxnSpPr>
            <a:stCxn id="1634" idx="3"/>
            <a:endCxn id="1635" idx="1"/>
          </p:cNvCxnSpPr>
          <p:nvPr/>
        </p:nvCxnSpPr>
        <p:spPr>
          <a:xfrm flipH="1" rot="10800000">
            <a:off x="910271" y="3941663"/>
            <a:ext cx="359400" cy="3249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16"/>
          <p:cNvCxnSpPr>
            <a:stCxn id="1634" idx="3"/>
            <a:endCxn id="1636" idx="1"/>
          </p:cNvCxnSpPr>
          <p:nvPr/>
        </p:nvCxnSpPr>
        <p:spPr>
          <a:xfrm flipH="1" rot="10800000">
            <a:off x="910271" y="4172663"/>
            <a:ext cx="359400" cy="939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16"/>
          <p:cNvCxnSpPr>
            <a:stCxn id="1634" idx="3"/>
            <a:endCxn id="1637" idx="1"/>
          </p:cNvCxnSpPr>
          <p:nvPr/>
        </p:nvCxnSpPr>
        <p:spPr>
          <a:xfrm>
            <a:off x="910271" y="4266563"/>
            <a:ext cx="359400" cy="1371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16"/>
          <p:cNvCxnSpPr>
            <a:stCxn id="1634" idx="3"/>
            <a:endCxn id="1638" idx="1"/>
          </p:cNvCxnSpPr>
          <p:nvPr/>
        </p:nvCxnSpPr>
        <p:spPr>
          <a:xfrm>
            <a:off x="910271" y="4266563"/>
            <a:ext cx="359400" cy="3681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3" name="Google Shape;1643;p116"/>
          <p:cNvSpPr/>
          <p:nvPr/>
        </p:nvSpPr>
        <p:spPr>
          <a:xfrm>
            <a:off x="2231150" y="3852575"/>
            <a:ext cx="359400" cy="871200"/>
          </a:xfrm>
          <a:prstGeom prst="roundRect">
            <a:avLst>
              <a:gd fmla="val 16667" name="adj"/>
            </a:avLst>
          </a:prstGeom>
          <a:solidFill>
            <a:srgbClr val="E6B8AF">
              <a:alpha val="21180"/>
            </a:srgbClr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DB634B"/>
                </a:solidFill>
              </a:rPr>
              <a:t>問卷</a:t>
            </a:r>
            <a:endParaRPr sz="1000">
              <a:solidFill>
                <a:srgbClr val="DB634B"/>
              </a:solidFill>
            </a:endParaRPr>
          </a:p>
        </p:txBody>
      </p:sp>
      <p:cxnSp>
        <p:nvCxnSpPr>
          <p:cNvPr id="1644" name="Google Shape;1644;p116"/>
          <p:cNvCxnSpPr/>
          <p:nvPr/>
        </p:nvCxnSpPr>
        <p:spPr>
          <a:xfrm rot="10800000">
            <a:off x="1963849" y="3941675"/>
            <a:ext cx="267300" cy="3249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5" name="Google Shape;1645;p116"/>
          <p:cNvCxnSpPr/>
          <p:nvPr/>
        </p:nvCxnSpPr>
        <p:spPr>
          <a:xfrm rot="10800000">
            <a:off x="1963849" y="4172675"/>
            <a:ext cx="267300" cy="939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116"/>
          <p:cNvCxnSpPr/>
          <p:nvPr/>
        </p:nvCxnSpPr>
        <p:spPr>
          <a:xfrm flipH="1">
            <a:off x="1963849" y="4266575"/>
            <a:ext cx="267300" cy="1371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p116"/>
          <p:cNvCxnSpPr/>
          <p:nvPr/>
        </p:nvCxnSpPr>
        <p:spPr>
          <a:xfrm flipH="1">
            <a:off x="1963849" y="4266575"/>
            <a:ext cx="267300" cy="3681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116"/>
          <p:cNvSpPr txBox="1"/>
          <p:nvPr/>
        </p:nvSpPr>
        <p:spPr>
          <a:xfrm>
            <a:off x="328475" y="4442700"/>
            <a:ext cx="69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128 位 </a:t>
            </a:r>
            <a:endParaRPr/>
          </a:p>
        </p:txBody>
      </p:sp>
      <p:sp>
        <p:nvSpPr>
          <p:cNvPr id="1649" name="Google Shape;1649;p116"/>
          <p:cNvSpPr txBox="1"/>
          <p:nvPr>
            <p:ph type="title"/>
          </p:nvPr>
        </p:nvSpPr>
        <p:spPr>
          <a:xfrm>
            <a:off x="3530350" y="1688900"/>
            <a:ext cx="2300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重要的</a:t>
            </a: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</a:t>
            </a: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結果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16"/>
          <p:cNvSpPr txBox="1"/>
          <p:nvPr>
            <p:ph type="title"/>
          </p:nvPr>
        </p:nvSpPr>
        <p:spPr>
          <a:xfrm>
            <a:off x="3530350" y="3998850"/>
            <a:ext cx="2300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研究限制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116"/>
          <p:cNvSpPr txBox="1"/>
          <p:nvPr/>
        </p:nvSpPr>
        <p:spPr>
          <a:xfrm>
            <a:off x="3638975" y="4299550"/>
            <a:ext cx="516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非真實購買情境，無法實際瞭解購買行為（使用模型結果做推斷、預測）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17"/>
          <p:cNvSpPr txBox="1"/>
          <p:nvPr>
            <p:ph type="title"/>
          </p:nvPr>
        </p:nvSpPr>
        <p:spPr>
          <a:xfrm>
            <a:off x="197025" y="252600"/>
            <a:ext cx="8184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lt1"/>
                </a:solidFill>
              </a:rPr>
              <a:t>No.3</a:t>
            </a:r>
            <a:endParaRPr b="1" sz="20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00000"/>
                </a:solidFill>
              </a:rPr>
              <a:t>Effect of Background Music Tempo and Playing Method </a:t>
            </a:r>
            <a:br>
              <a:rPr b="1" lang="zh-TW" sz="2000">
                <a:solidFill>
                  <a:srgbClr val="000000"/>
                </a:solidFill>
              </a:rPr>
            </a:br>
            <a:r>
              <a:rPr b="1" lang="zh-TW" sz="2000">
                <a:solidFill>
                  <a:srgbClr val="000000"/>
                </a:solidFill>
              </a:rPr>
              <a:t>on Shopping Website Browsing</a:t>
            </a:r>
            <a:endParaRPr b="1" sz="2000">
              <a:solidFill>
                <a:srgbClr val="664B34"/>
              </a:solidFill>
            </a:endParaRPr>
          </a:p>
        </p:txBody>
      </p:sp>
      <p:cxnSp>
        <p:nvCxnSpPr>
          <p:cNvPr id="1657" name="Google Shape;1657;p117"/>
          <p:cNvCxnSpPr>
            <a:stCxn id="1658" idx="3"/>
            <a:endCxn id="1659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17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60" name="Google Shape;1660;p117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61" name="Google Shape;1661;p117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59" name="Google Shape;1659;p117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62" name="Google Shape;1662;p117"/>
          <p:cNvSpPr txBox="1"/>
          <p:nvPr/>
        </p:nvSpPr>
        <p:spPr>
          <a:xfrm>
            <a:off x="308350" y="2226125"/>
            <a:ext cx="87615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探討網路購物的網站背景</a:t>
            </a:r>
            <a:r>
              <a:rPr b="1" lang="zh-TW" sz="1200">
                <a:solidFill>
                  <a:srgbClr val="666666"/>
                </a:solidFill>
              </a:rPr>
              <a:t>音樂節奏</a:t>
            </a:r>
            <a:r>
              <a:rPr lang="zh-TW" sz="1200">
                <a:solidFill>
                  <a:srgbClr val="666666"/>
                </a:solidFill>
              </a:rPr>
              <a:t>（Fast / Slow）和</a:t>
            </a:r>
            <a:r>
              <a:rPr b="1" lang="zh-TW" sz="1200">
                <a:solidFill>
                  <a:srgbClr val="666666"/>
                </a:solidFill>
              </a:rPr>
              <a:t>播放方式</a:t>
            </a:r>
            <a:r>
              <a:rPr lang="zh-TW" sz="1200">
                <a:solidFill>
                  <a:srgbClr val="666666"/>
                </a:solidFill>
              </a:rPr>
              <a:t>（Continuous / Re-play / Different）對</a:t>
            </a:r>
            <a:r>
              <a:rPr b="1" lang="zh-TW" sz="1200">
                <a:solidFill>
                  <a:srgbClr val="666666"/>
                </a:solidFill>
              </a:rPr>
              <a:t>消費者認知反應</a:t>
            </a:r>
            <a:r>
              <a:rPr lang="zh-TW" sz="1200">
                <a:solidFill>
                  <a:srgbClr val="666666"/>
                </a:solidFill>
              </a:rPr>
              <a:t>的影響。</a:t>
            </a:r>
            <a:br>
              <a:rPr lang="zh-TW" sz="1200">
                <a:solidFill>
                  <a:srgbClr val="666666"/>
                </a:solidFill>
              </a:rPr>
            </a:br>
            <a:br>
              <a:rPr lang="zh-TW" sz="1200">
                <a:solidFill>
                  <a:srgbClr val="666666"/>
                </a:solidFill>
              </a:rPr>
            </a:br>
            <a:r>
              <a:rPr lang="zh-TW" sz="1200">
                <a:solidFill>
                  <a:srgbClr val="666666"/>
                </a:solidFill>
              </a:rPr>
              <a:t>*實驗的購物網站共有 9 頁；使用的音樂包含 9 首快節奏的歌曲和 9 首慢節奏的歌曲，且所有的歌曲皆無歌詞。</a:t>
            </a:r>
            <a:br>
              <a:rPr lang="zh-TW" sz="1200">
                <a:solidFill>
                  <a:srgbClr val="666666"/>
                </a:solidFill>
              </a:rPr>
            </a:br>
            <a:r>
              <a:rPr lang="zh-TW" sz="1200">
                <a:solidFill>
                  <a:srgbClr val="666666"/>
                </a:solidFill>
              </a:rPr>
              <a:t>**音量被控制在 60 dB，這被認為是購物的舒適水平。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63" name="Google Shape;1663;p117"/>
          <p:cNvSpPr txBox="1"/>
          <p:nvPr/>
        </p:nvSpPr>
        <p:spPr>
          <a:xfrm>
            <a:off x="306150" y="3661525"/>
            <a:ext cx="807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RQ｜</a:t>
            </a:r>
            <a:r>
              <a:rPr b="1" lang="zh-TW" sz="1200">
                <a:solidFill>
                  <a:srgbClr val="666666"/>
                </a:solidFill>
                <a:highlight>
                  <a:srgbClr val="FFD966"/>
                </a:highlight>
              </a:rPr>
              <a:t>音樂節奏及播放方式</a:t>
            </a:r>
            <a:r>
              <a:rPr b="1" lang="zh-TW" sz="1200">
                <a:solidFill>
                  <a:srgbClr val="666666"/>
                </a:solidFill>
              </a:rPr>
              <a:t>會影響消費者的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664" name="Google Shape;1664;p117"/>
          <p:cNvSpPr txBox="1"/>
          <p:nvPr>
            <p:ph type="title"/>
          </p:nvPr>
        </p:nvSpPr>
        <p:spPr>
          <a:xfrm>
            <a:off x="232150" y="1910525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❖"/>
            </a:pP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簡介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17"/>
          <p:cNvSpPr txBox="1"/>
          <p:nvPr>
            <p:ph type="title"/>
          </p:nvPr>
        </p:nvSpPr>
        <p:spPr>
          <a:xfrm>
            <a:off x="232150" y="3300175"/>
            <a:ext cx="3071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❖"/>
            </a:pP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研究問題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117"/>
          <p:cNvSpPr/>
          <p:nvPr/>
        </p:nvSpPr>
        <p:spPr>
          <a:xfrm>
            <a:off x="3083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</a:t>
            </a: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理論背景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67" name="Google Shape;1667;p117"/>
          <p:cNvSpPr/>
          <p:nvPr/>
        </p:nvSpPr>
        <p:spPr>
          <a:xfrm>
            <a:off x="20340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</a:t>
            </a: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實驗進行方式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68" name="Google Shape;1668;p117"/>
          <p:cNvSpPr txBox="1"/>
          <p:nvPr/>
        </p:nvSpPr>
        <p:spPr>
          <a:xfrm>
            <a:off x="3303550" y="3683325"/>
            <a:ext cx="533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619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b="1" lang="zh-TW" sz="1200">
                <a:solidFill>
                  <a:srgbClr val="666666"/>
                </a:solidFill>
                <a:highlight>
                  <a:srgbClr val="C9DAF8"/>
                </a:highlight>
              </a:rPr>
              <a:t>眼動頻率</a:t>
            </a:r>
            <a:endParaRPr b="1" sz="1200">
              <a:solidFill>
                <a:srgbClr val="666666"/>
              </a:solidFill>
              <a:highlight>
                <a:srgbClr val="C9DAF8"/>
              </a:highlight>
            </a:endParaRPr>
          </a:p>
          <a:p>
            <a:pPr indent="-16619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b="1" lang="zh-TW" sz="1200">
                <a:solidFill>
                  <a:srgbClr val="666666"/>
                </a:solidFill>
                <a:highlight>
                  <a:srgbClr val="C9DAF8"/>
                </a:highlight>
              </a:rPr>
              <a:t>感知瀏覽時間（認為自己瀏覽網站的時間）</a:t>
            </a:r>
            <a:endParaRPr b="1" sz="1200">
              <a:solidFill>
                <a:srgbClr val="666666"/>
              </a:solidFill>
              <a:highlight>
                <a:srgbClr val="C9DAF8"/>
              </a:highlight>
            </a:endParaRPr>
          </a:p>
          <a:p>
            <a:pPr indent="-16619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b="1" lang="zh-TW" sz="1200">
                <a:solidFill>
                  <a:srgbClr val="666666"/>
                </a:solidFill>
                <a:highlight>
                  <a:srgbClr val="C9DAF8"/>
                </a:highlight>
              </a:rPr>
              <a:t>對商品屬性的回憶準確性（是否能正確回憶商品的屬性）</a:t>
            </a:r>
            <a:endParaRPr b="1" sz="1200">
              <a:solidFill>
                <a:srgbClr val="666666"/>
              </a:solidFill>
              <a:highlight>
                <a:srgbClr val="C9DAF8"/>
              </a:highlight>
            </a:endParaRPr>
          </a:p>
        </p:txBody>
      </p:sp>
      <p:sp>
        <p:nvSpPr>
          <p:cNvPr id="1669" name="Google Shape;1669;p117"/>
          <p:cNvSpPr txBox="1"/>
          <p:nvPr/>
        </p:nvSpPr>
        <p:spPr>
          <a:xfrm>
            <a:off x="0" y="48510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664B34"/>
                </a:solidFill>
              </a:rPr>
              <a:t>Lai, C. J., Wu, Y. L., Hsieh, M. Y., Kung, C. Y., &amp; Lin, Y. H. (2011). Effect of background music tempo and playing method on shopping website browsing. In Intelligent decision technologies (pp. 439-447). Springer, Berlin, Heidelberg.</a:t>
            </a:r>
            <a:endParaRPr b="1" sz="800">
              <a:solidFill>
                <a:srgbClr val="664B34"/>
              </a:solidFill>
            </a:endParaRPr>
          </a:p>
        </p:txBody>
      </p:sp>
      <p:sp>
        <p:nvSpPr>
          <p:cNvPr id="1670" name="Google Shape;1670;p117"/>
          <p:cNvSpPr txBox="1"/>
          <p:nvPr>
            <p:ph type="title"/>
          </p:nvPr>
        </p:nvSpPr>
        <p:spPr>
          <a:xfrm>
            <a:off x="935650" y="3923638"/>
            <a:ext cx="10308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IV</a:t>
            </a:r>
            <a:endParaRPr b="1" sz="3600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117"/>
          <p:cNvSpPr txBox="1"/>
          <p:nvPr>
            <p:ph type="title"/>
          </p:nvPr>
        </p:nvSpPr>
        <p:spPr>
          <a:xfrm>
            <a:off x="7413375" y="3923650"/>
            <a:ext cx="10308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zh-TW" sz="36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1" sz="36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18"/>
          <p:cNvSpPr txBox="1"/>
          <p:nvPr>
            <p:ph type="title"/>
          </p:nvPr>
        </p:nvSpPr>
        <p:spPr>
          <a:xfrm>
            <a:off x="197025" y="252600"/>
            <a:ext cx="8184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lt1"/>
                </a:solidFill>
              </a:rPr>
              <a:t>No.3</a:t>
            </a:r>
            <a:endParaRPr b="1" sz="20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00000"/>
                </a:solidFill>
              </a:rPr>
              <a:t>Effect of Background Music Tempo and Playing Method </a:t>
            </a:r>
            <a:br>
              <a:rPr b="1" lang="zh-TW" sz="2000">
                <a:solidFill>
                  <a:srgbClr val="000000"/>
                </a:solidFill>
              </a:rPr>
            </a:br>
            <a:r>
              <a:rPr b="1" lang="zh-TW" sz="2000">
                <a:solidFill>
                  <a:srgbClr val="000000"/>
                </a:solidFill>
              </a:rPr>
              <a:t>on Shopping Website Browsing</a:t>
            </a:r>
            <a:endParaRPr b="1" sz="2000">
              <a:solidFill>
                <a:srgbClr val="664B34"/>
              </a:solidFill>
            </a:endParaRPr>
          </a:p>
        </p:txBody>
      </p:sp>
      <p:cxnSp>
        <p:nvCxnSpPr>
          <p:cNvPr id="1677" name="Google Shape;1677;p118"/>
          <p:cNvCxnSpPr>
            <a:stCxn id="1678" idx="3"/>
            <a:endCxn id="1679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118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0" name="Google Shape;1680;p118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1" name="Google Shape;1681;p118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79" name="Google Shape;1679;p118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2" name="Google Shape;1682;p118"/>
          <p:cNvSpPr txBox="1"/>
          <p:nvPr/>
        </p:nvSpPr>
        <p:spPr>
          <a:xfrm>
            <a:off x="271000" y="1851575"/>
            <a:ext cx="3097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54 位受試者被要求</a:t>
            </a:r>
            <a:r>
              <a:rPr b="1" lang="zh-TW" sz="1200">
                <a:solidFill>
                  <a:srgbClr val="666666"/>
                </a:solidFill>
              </a:rPr>
              <a:t>單獨在快/慢音樂及連續/非連續音樂的環境中瀏覽實驗購物網站 4 分鐘</a:t>
            </a:r>
            <a:r>
              <a:rPr lang="zh-TW" sz="1200">
                <a:solidFill>
                  <a:srgbClr val="666666"/>
                </a:solidFill>
              </a:rPr>
              <a:t>。實驗當下的音樂會從電腦播放，且以</a:t>
            </a:r>
            <a:r>
              <a:rPr b="1" lang="zh-TW" sz="1200">
                <a:solidFill>
                  <a:srgbClr val="666666"/>
                </a:solidFill>
              </a:rPr>
              <a:t>眼動儀</a:t>
            </a:r>
            <a:r>
              <a:rPr lang="zh-TW" sz="1200">
                <a:solidFill>
                  <a:srgbClr val="666666"/>
                </a:solidFill>
              </a:rPr>
              <a:t>紀錄受試者的眼動狀態。後測：受試者的</a:t>
            </a:r>
            <a:r>
              <a:rPr b="1" lang="zh-TW" sz="1200">
                <a:solidFill>
                  <a:srgbClr val="666666"/>
                </a:solidFill>
              </a:rPr>
              <a:t>感知瀏覽時間</a:t>
            </a:r>
            <a:r>
              <a:rPr lang="zh-TW" sz="1200">
                <a:solidFill>
                  <a:srgbClr val="666666"/>
                </a:solidFill>
              </a:rPr>
              <a:t>、對商品的</a:t>
            </a:r>
            <a:r>
              <a:rPr b="1" lang="zh-TW" sz="1200">
                <a:solidFill>
                  <a:srgbClr val="666666"/>
                </a:solidFill>
              </a:rPr>
              <a:t>回憶準確性</a:t>
            </a:r>
            <a:r>
              <a:rPr lang="zh-TW" sz="1200">
                <a:solidFill>
                  <a:srgbClr val="666666"/>
                </a:solidFill>
              </a:rPr>
              <a:t>。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83" name="Google Shape;1683;p118"/>
          <p:cNvSpPr txBox="1"/>
          <p:nvPr/>
        </p:nvSpPr>
        <p:spPr>
          <a:xfrm>
            <a:off x="0" y="48510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664B34"/>
                </a:solidFill>
              </a:rPr>
              <a:t>Lai, C. J., Wu, Y. L., Hsieh, M. Y., Kung, C. Y., &amp; Lin, Y. H. (2011). Effect of background music tempo and playing method on shopping website browsing. In Intelligent decision technologies (pp. 439-447). Springer, Berlin, Heidelberg.</a:t>
            </a:r>
            <a:endParaRPr b="1" sz="800">
              <a:solidFill>
                <a:srgbClr val="664B34"/>
              </a:solidFill>
            </a:endParaRPr>
          </a:p>
        </p:txBody>
      </p:sp>
      <p:sp>
        <p:nvSpPr>
          <p:cNvPr id="1684" name="Google Shape;1684;p118"/>
          <p:cNvSpPr txBox="1"/>
          <p:nvPr>
            <p:ph type="title"/>
          </p:nvPr>
        </p:nvSpPr>
        <p:spPr>
          <a:xfrm>
            <a:off x="197025" y="1510025"/>
            <a:ext cx="1617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研究方法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118"/>
          <p:cNvSpPr txBox="1"/>
          <p:nvPr>
            <p:ph type="title"/>
          </p:nvPr>
        </p:nvSpPr>
        <p:spPr>
          <a:xfrm>
            <a:off x="3530350" y="1510025"/>
            <a:ext cx="2300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重要的研究結果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118"/>
          <p:cNvSpPr txBox="1"/>
          <p:nvPr/>
        </p:nvSpPr>
        <p:spPr>
          <a:xfrm>
            <a:off x="3684725" y="1851575"/>
            <a:ext cx="5226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zh-TW" sz="1200">
                <a:solidFill>
                  <a:srgbClr val="DB634B"/>
                </a:solidFill>
              </a:rPr>
              <a:t>快音樂</a:t>
            </a:r>
            <a:r>
              <a:rPr lang="zh-TW" sz="1200">
                <a:solidFill>
                  <a:srgbClr val="666666"/>
                </a:solidFill>
              </a:rPr>
              <a:t>比慢音樂更能讓受試者有</a:t>
            </a:r>
            <a:r>
              <a:rPr b="1" lang="zh-TW" sz="1200">
                <a:solidFill>
                  <a:srgbClr val="DB634B"/>
                </a:solidFill>
              </a:rPr>
              <a:t>更多的眼動頻率</a:t>
            </a:r>
            <a:r>
              <a:rPr b="1" lang="zh-TW" sz="1200">
                <a:solidFill>
                  <a:srgbClr val="666666"/>
                </a:solidFill>
              </a:rPr>
              <a:t>及</a:t>
            </a:r>
            <a:r>
              <a:rPr b="1" lang="zh-TW" sz="1200">
                <a:solidFill>
                  <a:srgbClr val="DB634B"/>
                </a:solidFill>
              </a:rPr>
              <a:t>更短的感知瀏覽時間</a:t>
            </a:r>
            <a:endParaRPr b="1" sz="1200">
              <a:solidFill>
                <a:srgbClr val="666666"/>
              </a:solidFill>
            </a:endParaRPr>
          </a:p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TW" sz="1200">
                <a:solidFill>
                  <a:srgbClr val="666666"/>
                </a:solidFill>
              </a:rPr>
              <a:t>音樂節奏對回憶準確性的影響不顯著</a:t>
            </a:r>
            <a:endParaRPr sz="1200">
              <a:solidFill>
                <a:srgbClr val="666666"/>
              </a:solidFill>
            </a:endParaRPr>
          </a:p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zh-TW" sz="1200">
                <a:solidFill>
                  <a:srgbClr val="DB634B"/>
                </a:solidFill>
              </a:rPr>
              <a:t>Continuous</a:t>
            </a:r>
            <a:r>
              <a:rPr lang="zh-TW" sz="1200">
                <a:solidFill>
                  <a:srgbClr val="666666"/>
                </a:solidFill>
              </a:rPr>
              <a:t> 播放法最能使受試者具有</a:t>
            </a:r>
            <a:r>
              <a:rPr lang="zh-TW" sz="1200">
                <a:solidFill>
                  <a:srgbClr val="DB634B"/>
                </a:solidFill>
              </a:rPr>
              <a:t>最高的回憶準確性</a:t>
            </a:r>
            <a:r>
              <a:rPr lang="zh-TW" sz="1200">
                <a:solidFill>
                  <a:srgbClr val="666666"/>
                </a:solidFill>
              </a:rPr>
              <a:t>；Continuous </a:t>
            </a:r>
            <a:r>
              <a:rPr lang="zh-TW" sz="1200">
                <a:solidFill>
                  <a:srgbClr val="666666"/>
                </a:solidFill>
              </a:rPr>
              <a:t>播放法和 </a:t>
            </a:r>
            <a:r>
              <a:rPr lang="zh-TW" sz="1200">
                <a:solidFill>
                  <a:srgbClr val="666666"/>
                </a:solidFill>
              </a:rPr>
              <a:t>Re-play 播放</a:t>
            </a:r>
            <a:r>
              <a:rPr lang="zh-TW" sz="1200">
                <a:solidFill>
                  <a:srgbClr val="666666"/>
                </a:solidFill>
              </a:rPr>
              <a:t>法能創造出類似的</a:t>
            </a:r>
            <a:r>
              <a:rPr lang="zh-TW" sz="1200">
                <a:solidFill>
                  <a:srgbClr val="666666"/>
                </a:solidFill>
              </a:rPr>
              <a:t>眼動頻率效果及</a:t>
            </a:r>
            <a:r>
              <a:rPr lang="zh-TW" sz="1200">
                <a:solidFill>
                  <a:srgbClr val="666666"/>
                </a:solidFill>
              </a:rPr>
              <a:t>感知瀏覽時</a:t>
            </a:r>
            <a:endParaRPr sz="1200">
              <a:solidFill>
                <a:srgbClr val="666666"/>
              </a:solidFill>
            </a:endParaRPr>
          </a:p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zh-TW" sz="1200">
                <a:solidFill>
                  <a:srgbClr val="DB634B"/>
                </a:solidFill>
              </a:rPr>
              <a:t>Different</a:t>
            </a:r>
            <a:r>
              <a:rPr lang="zh-TW" sz="1200">
                <a:solidFill>
                  <a:srgbClr val="666666"/>
                </a:solidFill>
              </a:rPr>
              <a:t> 播放</a:t>
            </a:r>
            <a:r>
              <a:rPr lang="zh-TW" sz="1200">
                <a:solidFill>
                  <a:srgbClr val="666666"/>
                </a:solidFill>
              </a:rPr>
              <a:t>法使受試者具</a:t>
            </a:r>
            <a:r>
              <a:rPr lang="zh-TW" sz="1200">
                <a:solidFill>
                  <a:srgbClr val="DB634B"/>
                </a:solidFill>
              </a:rPr>
              <a:t>有最多的眼動頻率</a:t>
            </a:r>
            <a:r>
              <a:rPr lang="zh-TW" sz="1200">
                <a:solidFill>
                  <a:srgbClr val="666666"/>
                </a:solidFill>
              </a:rPr>
              <a:t>、</a:t>
            </a:r>
            <a:r>
              <a:rPr lang="zh-TW" sz="1200">
                <a:solidFill>
                  <a:srgbClr val="DB634B"/>
                </a:solidFill>
              </a:rPr>
              <a:t>最長的感</a:t>
            </a:r>
            <a:r>
              <a:rPr lang="zh-TW" sz="1200">
                <a:solidFill>
                  <a:srgbClr val="DB634B"/>
                </a:solidFill>
              </a:rPr>
              <a:t>知</a:t>
            </a:r>
            <a:r>
              <a:rPr lang="zh-TW" sz="1200">
                <a:solidFill>
                  <a:srgbClr val="DB634B"/>
                </a:solidFill>
              </a:rPr>
              <a:t>瀏覽時間</a:t>
            </a:r>
            <a:r>
              <a:rPr lang="zh-TW" sz="1200">
                <a:solidFill>
                  <a:srgbClr val="666666"/>
                </a:solidFill>
              </a:rPr>
              <a:t>、</a:t>
            </a:r>
            <a:r>
              <a:rPr lang="zh-TW" sz="1200">
                <a:solidFill>
                  <a:srgbClr val="DB634B"/>
                </a:solidFill>
              </a:rPr>
              <a:t>最低的回憶準確性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87" name="Google Shape;1687;p118"/>
          <p:cNvSpPr txBox="1"/>
          <p:nvPr>
            <p:ph type="title"/>
          </p:nvPr>
        </p:nvSpPr>
        <p:spPr>
          <a:xfrm>
            <a:off x="3530350" y="3819975"/>
            <a:ext cx="2300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研究限制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18"/>
          <p:cNvSpPr txBox="1"/>
          <p:nvPr/>
        </p:nvSpPr>
        <p:spPr>
          <a:xfrm>
            <a:off x="3638975" y="4120675"/>
            <a:ext cx="516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DV 雖然比 PAD 更實際，但也不完全代表客戶的消費行為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89" name="Google Shape;1689;p118"/>
          <p:cNvSpPr/>
          <p:nvPr/>
        </p:nvSpPr>
        <p:spPr>
          <a:xfrm>
            <a:off x="3083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理論背景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90" name="Google Shape;1690;p118"/>
          <p:cNvSpPr/>
          <p:nvPr/>
        </p:nvSpPr>
        <p:spPr>
          <a:xfrm>
            <a:off x="20340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實驗進行方式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691" name="Google Shape;1691;p118"/>
          <p:cNvGrpSpPr/>
          <p:nvPr/>
        </p:nvGrpSpPr>
        <p:grpSpPr>
          <a:xfrm>
            <a:off x="1388925" y="4569200"/>
            <a:ext cx="1273800" cy="153900"/>
            <a:chOff x="1582700" y="4623075"/>
            <a:chExt cx="1273800" cy="153900"/>
          </a:xfrm>
        </p:grpSpPr>
        <p:cxnSp>
          <p:nvCxnSpPr>
            <p:cNvPr id="1692" name="Google Shape;1692;p118"/>
            <p:cNvCxnSpPr/>
            <p:nvPr/>
          </p:nvCxnSpPr>
          <p:spPr>
            <a:xfrm>
              <a:off x="1582700" y="4700025"/>
              <a:ext cx="1273800" cy="0"/>
            </a:xfrm>
            <a:prstGeom prst="straightConnector1">
              <a:avLst/>
            </a:prstGeom>
            <a:noFill/>
            <a:ln cap="flat" cmpd="sng" w="9525">
              <a:solidFill>
                <a:srgbClr val="DB634B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693" name="Google Shape;1693;p118"/>
            <p:cNvSpPr txBox="1"/>
            <p:nvPr/>
          </p:nvSpPr>
          <p:spPr>
            <a:xfrm>
              <a:off x="1872500" y="4623075"/>
              <a:ext cx="694200" cy="15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DB634B"/>
                  </a:solidFill>
                </a:rPr>
                <a:t>眼動儀追蹤</a:t>
              </a:r>
              <a:endParaRPr sz="1000">
                <a:solidFill>
                  <a:srgbClr val="DB634B"/>
                </a:solidFill>
              </a:endParaRPr>
            </a:p>
          </p:txBody>
        </p:sp>
      </p:grpSp>
      <p:grpSp>
        <p:nvGrpSpPr>
          <p:cNvPr id="1694" name="Google Shape;1694;p118"/>
          <p:cNvGrpSpPr/>
          <p:nvPr/>
        </p:nvGrpSpPr>
        <p:grpSpPr>
          <a:xfrm>
            <a:off x="101375" y="3154600"/>
            <a:ext cx="3233463" cy="1376792"/>
            <a:chOff x="101375" y="3154600"/>
            <a:chExt cx="3233463" cy="1376792"/>
          </a:xfrm>
        </p:grpSpPr>
        <p:grpSp>
          <p:nvGrpSpPr>
            <p:cNvPr id="1695" name="Google Shape;1695;p118"/>
            <p:cNvGrpSpPr/>
            <p:nvPr/>
          </p:nvGrpSpPr>
          <p:grpSpPr>
            <a:xfrm>
              <a:off x="101375" y="3334954"/>
              <a:ext cx="3233463" cy="1196438"/>
              <a:chOff x="77963" y="3638267"/>
              <a:chExt cx="3233463" cy="1196438"/>
            </a:xfrm>
          </p:grpSpPr>
          <p:grpSp>
            <p:nvGrpSpPr>
              <p:cNvPr id="1696" name="Google Shape;1696;p118"/>
              <p:cNvGrpSpPr/>
              <p:nvPr/>
            </p:nvGrpSpPr>
            <p:grpSpPr>
              <a:xfrm>
                <a:off x="77963" y="3696451"/>
                <a:ext cx="1194300" cy="1002424"/>
                <a:chOff x="77963" y="3593751"/>
                <a:chExt cx="1194300" cy="1002424"/>
              </a:xfrm>
            </p:grpSpPr>
            <p:pic>
              <p:nvPicPr>
                <p:cNvPr id="1697" name="Google Shape;1697;p11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30113" y="3593751"/>
                  <a:ext cx="489996" cy="489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98" name="Google Shape;1698;p118"/>
                <p:cNvSpPr txBox="1"/>
                <p:nvPr/>
              </p:nvSpPr>
              <p:spPr>
                <a:xfrm>
                  <a:off x="77963" y="4014475"/>
                  <a:ext cx="1194300" cy="58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200">
                      <a:solidFill>
                        <a:srgbClr val="666666"/>
                      </a:solidFill>
                    </a:rPr>
                    <a:t>18 位男性</a:t>
                  </a:r>
                  <a:endParaRPr sz="1200">
                    <a:solidFill>
                      <a:srgbClr val="666666"/>
                    </a:solidFill>
                  </a:endParaRPr>
                </a:p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200">
                      <a:solidFill>
                        <a:srgbClr val="666666"/>
                      </a:solidFill>
                    </a:rPr>
                    <a:t>36 位女性</a:t>
                  </a:r>
                  <a:endParaRPr sz="1200">
                    <a:solidFill>
                      <a:srgbClr val="666666"/>
                    </a:solidFill>
                  </a:endParaRPr>
                </a:p>
              </p:txBody>
            </p:sp>
          </p:grpSp>
          <p:grpSp>
            <p:nvGrpSpPr>
              <p:cNvPr id="1699" name="Google Shape;1699;p118"/>
              <p:cNvGrpSpPr/>
              <p:nvPr/>
            </p:nvGrpSpPr>
            <p:grpSpPr>
              <a:xfrm>
                <a:off x="1151013" y="3638267"/>
                <a:ext cx="2160413" cy="1016100"/>
                <a:chOff x="1054663" y="3648342"/>
                <a:chExt cx="2160413" cy="1016100"/>
              </a:xfrm>
            </p:grpSpPr>
            <p:sp>
              <p:nvSpPr>
                <p:cNvPr id="1700" name="Google Shape;1700;p118"/>
                <p:cNvSpPr/>
                <p:nvPr/>
              </p:nvSpPr>
              <p:spPr>
                <a:xfrm>
                  <a:off x="1529375" y="3712938"/>
                  <a:ext cx="694200" cy="1779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dk2"/>
                      </a:solidFill>
                    </a:rPr>
                    <a:t>快 - R</a:t>
                  </a:r>
                  <a:endParaRPr sz="1000"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701" name="Google Shape;1701;p118"/>
                <p:cNvSpPr/>
                <p:nvPr/>
              </p:nvSpPr>
              <p:spPr>
                <a:xfrm>
                  <a:off x="1529375" y="4199654"/>
                  <a:ext cx="694200" cy="1779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dk2"/>
                      </a:solidFill>
                    </a:rPr>
                    <a:t>慢 - C</a:t>
                  </a:r>
                  <a:endParaRPr sz="1000">
                    <a:solidFill>
                      <a:schemeClr val="dk2"/>
                    </a:solidFill>
                  </a:endParaRPr>
                </a:p>
              </p:txBody>
            </p:sp>
            <p:cxnSp>
              <p:nvCxnSpPr>
                <p:cNvPr id="1702" name="Google Shape;1702;p118"/>
                <p:cNvCxnSpPr>
                  <a:stCxn id="1703" idx="3"/>
                  <a:endCxn id="1700" idx="1"/>
                </p:cNvCxnSpPr>
                <p:nvPr/>
              </p:nvCxnSpPr>
              <p:spPr>
                <a:xfrm flipH="1" rot="10800000">
                  <a:off x="1054663" y="3802038"/>
                  <a:ext cx="474600" cy="357300"/>
                </a:xfrm>
                <a:prstGeom prst="curvedConnector3">
                  <a:avLst>
                    <a:gd fmla="val 50012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4" name="Google Shape;1704;p118"/>
                <p:cNvCxnSpPr>
                  <a:stCxn id="1703" idx="3"/>
                  <a:endCxn id="1701" idx="1"/>
                </p:cNvCxnSpPr>
                <p:nvPr/>
              </p:nvCxnSpPr>
              <p:spPr>
                <a:xfrm>
                  <a:off x="1054663" y="4159338"/>
                  <a:ext cx="474600" cy="129300"/>
                </a:xfrm>
                <a:prstGeom prst="curvedConnector3">
                  <a:avLst>
                    <a:gd fmla="val 50012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05" name="Google Shape;1705;p118"/>
                <p:cNvSpPr/>
                <p:nvPr/>
              </p:nvSpPr>
              <p:spPr>
                <a:xfrm>
                  <a:off x="2725175" y="3648342"/>
                  <a:ext cx="489900" cy="10161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6B8AF">
                    <a:alpha val="21180"/>
                  </a:srgbClr>
                </a:solidFill>
                <a:ln cap="flat" cmpd="sng" w="9525">
                  <a:solidFill>
                    <a:srgbClr val="E6B8A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rgbClr val="DB634B"/>
                      </a:solidFill>
                    </a:rPr>
                    <a:t>問卷</a:t>
                  </a:r>
                  <a:endParaRPr sz="1000">
                    <a:solidFill>
                      <a:srgbClr val="DB634B"/>
                    </a:solidFill>
                  </a:endParaRPr>
                </a:p>
              </p:txBody>
            </p:sp>
            <p:cxnSp>
              <p:nvCxnSpPr>
                <p:cNvPr id="1706" name="Google Shape;1706;p118"/>
                <p:cNvCxnSpPr>
                  <a:stCxn id="1705" idx="1"/>
                  <a:endCxn id="1700" idx="3"/>
                </p:cNvCxnSpPr>
                <p:nvPr/>
              </p:nvCxnSpPr>
              <p:spPr>
                <a:xfrm rot="10800000">
                  <a:off x="2223575" y="3801792"/>
                  <a:ext cx="501600" cy="3546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E6B8A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7" name="Google Shape;1707;p118"/>
                <p:cNvCxnSpPr>
                  <a:stCxn id="1705" idx="1"/>
                  <a:endCxn id="1701" idx="3"/>
                </p:cNvCxnSpPr>
                <p:nvPr/>
              </p:nvCxnSpPr>
              <p:spPr>
                <a:xfrm flipH="1">
                  <a:off x="2223575" y="4156392"/>
                  <a:ext cx="501600" cy="1323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E6B8A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08" name="Google Shape;1708;p118"/>
              <p:cNvGrpSpPr/>
              <p:nvPr/>
            </p:nvGrpSpPr>
            <p:grpSpPr>
              <a:xfrm>
                <a:off x="1151013" y="4146317"/>
                <a:ext cx="1670513" cy="688388"/>
                <a:chOff x="1054663" y="3584642"/>
                <a:chExt cx="1670513" cy="688388"/>
              </a:xfrm>
            </p:grpSpPr>
            <p:sp>
              <p:nvSpPr>
                <p:cNvPr id="1709" name="Google Shape;1709;p118"/>
                <p:cNvSpPr/>
                <p:nvPr/>
              </p:nvSpPr>
              <p:spPr>
                <a:xfrm>
                  <a:off x="1529375" y="3861525"/>
                  <a:ext cx="694200" cy="1779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dk2"/>
                      </a:solidFill>
                    </a:rPr>
                    <a:t>慢 - R</a:t>
                  </a:r>
                  <a:endParaRPr sz="1000"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710" name="Google Shape;1710;p118"/>
                <p:cNvSpPr/>
                <p:nvPr/>
              </p:nvSpPr>
              <p:spPr>
                <a:xfrm>
                  <a:off x="1525775" y="4095129"/>
                  <a:ext cx="694200" cy="1779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dk2"/>
                      </a:solidFill>
                    </a:rPr>
                    <a:t>慢 - D</a:t>
                  </a:r>
                  <a:endParaRPr sz="1000">
                    <a:solidFill>
                      <a:schemeClr val="dk2"/>
                    </a:solidFill>
                  </a:endParaRPr>
                </a:p>
              </p:txBody>
            </p:sp>
            <p:cxnSp>
              <p:nvCxnSpPr>
                <p:cNvPr id="1711" name="Google Shape;1711;p118"/>
                <p:cNvCxnSpPr>
                  <a:stCxn id="1703" idx="3"/>
                  <a:endCxn id="1709" idx="1"/>
                </p:cNvCxnSpPr>
                <p:nvPr/>
              </p:nvCxnSpPr>
              <p:spPr>
                <a:xfrm>
                  <a:off x="1054663" y="3587588"/>
                  <a:ext cx="474600" cy="363000"/>
                </a:xfrm>
                <a:prstGeom prst="curvedConnector3">
                  <a:avLst>
                    <a:gd fmla="val 50012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2" name="Google Shape;1712;p118"/>
                <p:cNvCxnSpPr>
                  <a:stCxn id="1703" idx="3"/>
                  <a:endCxn id="1710" idx="1"/>
                </p:cNvCxnSpPr>
                <p:nvPr/>
              </p:nvCxnSpPr>
              <p:spPr>
                <a:xfrm>
                  <a:off x="1054663" y="3587588"/>
                  <a:ext cx="471000" cy="596400"/>
                </a:xfrm>
                <a:prstGeom prst="curvedConnector3">
                  <a:avLst>
                    <a:gd fmla="val 50012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3" name="Google Shape;1713;p118"/>
                <p:cNvCxnSpPr>
                  <a:stCxn id="1705" idx="1"/>
                  <a:endCxn id="1709" idx="3"/>
                </p:cNvCxnSpPr>
                <p:nvPr/>
              </p:nvCxnSpPr>
              <p:spPr>
                <a:xfrm flipH="1">
                  <a:off x="2223575" y="3584642"/>
                  <a:ext cx="501600" cy="3657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E6B8A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4" name="Google Shape;1714;p118"/>
                <p:cNvCxnSpPr>
                  <a:stCxn id="1705" idx="1"/>
                  <a:endCxn id="1710" idx="3"/>
                </p:cNvCxnSpPr>
                <p:nvPr/>
              </p:nvCxnSpPr>
              <p:spPr>
                <a:xfrm flipH="1">
                  <a:off x="2219975" y="3584642"/>
                  <a:ext cx="505200" cy="5994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E6B8A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703" name="Google Shape;1703;p118"/>
            <p:cNvSpPr/>
            <p:nvPr/>
          </p:nvSpPr>
          <p:spPr>
            <a:xfrm>
              <a:off x="213225" y="3361600"/>
              <a:ext cx="961200" cy="9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8"/>
            <p:cNvSpPr/>
            <p:nvPr/>
          </p:nvSpPr>
          <p:spPr>
            <a:xfrm>
              <a:off x="1649138" y="3154600"/>
              <a:ext cx="694200" cy="177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快 - C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16" name="Google Shape;1716;p118"/>
            <p:cNvSpPr/>
            <p:nvPr/>
          </p:nvSpPr>
          <p:spPr>
            <a:xfrm>
              <a:off x="1645538" y="3644492"/>
              <a:ext cx="694200" cy="177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快 - D</a:t>
              </a:r>
              <a:endParaRPr sz="1000">
                <a:solidFill>
                  <a:schemeClr val="dk2"/>
                </a:solidFill>
              </a:endParaRPr>
            </a:p>
          </p:txBody>
        </p:sp>
        <p:cxnSp>
          <p:nvCxnSpPr>
            <p:cNvPr id="1717" name="Google Shape;1717;p118"/>
            <p:cNvCxnSpPr>
              <a:stCxn id="1703" idx="3"/>
              <a:endCxn id="1715" idx="1"/>
            </p:cNvCxnSpPr>
            <p:nvPr/>
          </p:nvCxnSpPr>
          <p:spPr>
            <a:xfrm flipH="1" rot="10800000">
              <a:off x="1174425" y="3243550"/>
              <a:ext cx="474600" cy="602400"/>
            </a:xfrm>
            <a:prstGeom prst="curvedConnector3">
              <a:avLst>
                <a:gd fmla="val 5001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8" name="Google Shape;1718;p118"/>
            <p:cNvCxnSpPr>
              <a:stCxn id="1703" idx="3"/>
              <a:endCxn id="1716" idx="1"/>
            </p:cNvCxnSpPr>
            <p:nvPr/>
          </p:nvCxnSpPr>
          <p:spPr>
            <a:xfrm flipH="1" rot="10800000">
              <a:off x="1174425" y="3733450"/>
              <a:ext cx="471000" cy="112500"/>
            </a:xfrm>
            <a:prstGeom prst="curvedConnector3">
              <a:avLst>
                <a:gd fmla="val 5001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9" name="Google Shape;1719;p118"/>
            <p:cNvCxnSpPr>
              <a:stCxn id="1705" idx="1"/>
              <a:endCxn id="1715" idx="3"/>
            </p:cNvCxnSpPr>
            <p:nvPr/>
          </p:nvCxnSpPr>
          <p:spPr>
            <a:xfrm rot="10800000">
              <a:off x="2343338" y="3243604"/>
              <a:ext cx="501600" cy="5994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E6B8A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0" name="Google Shape;1720;p118"/>
            <p:cNvCxnSpPr>
              <a:stCxn id="1705" idx="1"/>
              <a:endCxn id="1716" idx="3"/>
            </p:cNvCxnSpPr>
            <p:nvPr/>
          </p:nvCxnSpPr>
          <p:spPr>
            <a:xfrm rot="10800000">
              <a:off x="2339738" y="3733504"/>
              <a:ext cx="505200" cy="1095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E6B8A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19"/>
          <p:cNvSpPr txBox="1"/>
          <p:nvPr>
            <p:ph type="title"/>
          </p:nvPr>
        </p:nvSpPr>
        <p:spPr>
          <a:xfrm>
            <a:off x="197025" y="252600"/>
            <a:ext cx="89469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lt1"/>
                </a:solidFill>
              </a:rPr>
              <a:t>No.4</a:t>
            </a:r>
            <a:endParaRPr b="1" sz="20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00000"/>
                </a:solidFill>
              </a:rPr>
              <a:t>The Effect of Online Store Atmosphere on Consumer's Emotional Responses </a:t>
            </a:r>
            <a:br>
              <a:rPr b="1" lang="zh-TW" sz="2000">
                <a:solidFill>
                  <a:srgbClr val="000000"/>
                </a:solidFill>
              </a:rPr>
            </a:br>
            <a:r>
              <a:rPr b="1" lang="zh-TW" sz="2000">
                <a:solidFill>
                  <a:srgbClr val="000000"/>
                </a:solidFill>
              </a:rPr>
              <a:t>– an Experimental Study of Music and Colour</a:t>
            </a:r>
            <a:endParaRPr b="1" sz="2000">
              <a:solidFill>
                <a:srgbClr val="664B34"/>
              </a:solidFill>
            </a:endParaRPr>
          </a:p>
        </p:txBody>
      </p:sp>
      <p:cxnSp>
        <p:nvCxnSpPr>
          <p:cNvPr id="1726" name="Google Shape;1726;p119"/>
          <p:cNvCxnSpPr>
            <a:stCxn id="1727" idx="3"/>
            <a:endCxn id="1728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119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9" name="Google Shape;1729;p119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0" name="Google Shape;1730;p119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8" name="Google Shape;1728;p119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1" name="Google Shape;1731;p119"/>
          <p:cNvSpPr txBox="1"/>
          <p:nvPr/>
        </p:nvSpPr>
        <p:spPr>
          <a:xfrm>
            <a:off x="308350" y="2052425"/>
            <a:ext cx="8627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因實體商店可用五感來影響消費者的情緒及決策（如：氣味），但網路商店所能操控的因素有限。</a:t>
            </a:r>
            <a:br>
              <a:rPr lang="zh-TW" sz="1200">
                <a:solidFill>
                  <a:srgbClr val="666666"/>
                </a:solidFill>
              </a:rPr>
            </a:br>
            <a:r>
              <a:rPr lang="zh-TW" sz="1200">
                <a:solidFill>
                  <a:srgbClr val="666666"/>
                </a:solidFill>
              </a:rPr>
              <a:t>因此，作者假設</a:t>
            </a:r>
            <a:r>
              <a:rPr b="1" lang="zh-TW" sz="1200">
                <a:solidFill>
                  <a:srgbClr val="666666"/>
                </a:solidFill>
              </a:rPr>
              <a:t>音樂及色彩</a:t>
            </a:r>
            <a:r>
              <a:rPr lang="zh-TW" sz="1200">
                <a:solidFill>
                  <a:srgbClr val="666666"/>
                </a:solidFill>
              </a:rPr>
              <a:t>便是最重要的影響關鍵，並探討二因素對於</a:t>
            </a:r>
            <a:r>
              <a:rPr b="1" lang="zh-TW" sz="1200">
                <a:solidFill>
                  <a:srgbClr val="666666"/>
                </a:solidFill>
              </a:rPr>
              <a:t>網路購物環境</a:t>
            </a:r>
            <a:r>
              <a:rPr lang="zh-TW" sz="1200">
                <a:solidFill>
                  <a:srgbClr val="666666"/>
                </a:solidFill>
              </a:rPr>
              <a:t>中，</a:t>
            </a:r>
            <a:r>
              <a:rPr b="1" lang="zh-TW" sz="1200">
                <a:solidFill>
                  <a:srgbClr val="666666"/>
                </a:solidFill>
              </a:rPr>
              <a:t>消費者的情緒及反應的交互影響性</a:t>
            </a:r>
            <a:r>
              <a:rPr lang="zh-TW" sz="1200">
                <a:solidFill>
                  <a:srgbClr val="666666"/>
                </a:solidFill>
              </a:rPr>
              <a:t>。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732" name="Google Shape;1732;p119"/>
          <p:cNvSpPr txBox="1"/>
          <p:nvPr/>
        </p:nvSpPr>
        <p:spPr>
          <a:xfrm>
            <a:off x="306150" y="2995475"/>
            <a:ext cx="8075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H1：聽快音樂的受試者比聽慢音樂的受試者更能被喚醒（成立）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H2：聽快音樂的受試者比聽慢音樂的受試者更有愉悅感</a:t>
            </a:r>
            <a:r>
              <a:rPr b="1" lang="zh-TW" sz="1200">
                <a:solidFill>
                  <a:srgbClr val="666666"/>
                </a:solidFill>
              </a:rPr>
              <a:t>（成立）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H3：暖色環境下的受試者比冷色環境下的受試者更能被喚醒</a:t>
            </a:r>
            <a:r>
              <a:rPr b="1" lang="zh-TW" sz="1200">
                <a:solidFill>
                  <a:srgbClr val="666666"/>
                </a:solidFill>
              </a:rPr>
              <a:t>（成立）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H4：冷色環境下的受試者比暖色環境下的受試者更有愉悅感（不成立）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H5：音樂和色彩的一致性會增強受試者的喚醒程度</a:t>
            </a:r>
            <a:r>
              <a:rPr b="1" lang="zh-TW" sz="1200">
                <a:solidFill>
                  <a:srgbClr val="666666"/>
                </a:solidFill>
              </a:rPr>
              <a:t>（成立）</a:t>
            </a:r>
            <a:endParaRPr b="1"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H6：音樂和色彩的一致性會增強受試者的愉悅程度</a:t>
            </a:r>
            <a:r>
              <a:rPr b="1" lang="zh-TW" sz="1200">
                <a:solidFill>
                  <a:srgbClr val="666666"/>
                </a:solidFill>
              </a:rPr>
              <a:t>（成立）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733" name="Google Shape;1733;p119"/>
          <p:cNvSpPr txBox="1"/>
          <p:nvPr>
            <p:ph type="title"/>
          </p:nvPr>
        </p:nvSpPr>
        <p:spPr>
          <a:xfrm>
            <a:off x="232150" y="1736825"/>
            <a:ext cx="1030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❖"/>
            </a:pP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簡介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19"/>
          <p:cNvSpPr txBox="1"/>
          <p:nvPr>
            <p:ph type="title"/>
          </p:nvPr>
        </p:nvSpPr>
        <p:spPr>
          <a:xfrm>
            <a:off x="232150" y="2634125"/>
            <a:ext cx="3071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❖"/>
            </a:pP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</a:t>
            </a:r>
            <a:r>
              <a:rPr b="1" lang="zh-TW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假設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19"/>
          <p:cNvSpPr/>
          <p:nvPr/>
        </p:nvSpPr>
        <p:spPr>
          <a:xfrm>
            <a:off x="3083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理論背景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36" name="Google Shape;1736;p119"/>
          <p:cNvSpPr/>
          <p:nvPr/>
        </p:nvSpPr>
        <p:spPr>
          <a:xfrm>
            <a:off x="20340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</a:t>
            </a: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SOR 模型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37" name="Google Shape;1737;p119"/>
          <p:cNvSpPr/>
          <p:nvPr/>
        </p:nvSpPr>
        <p:spPr>
          <a:xfrm>
            <a:off x="37596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PAD </a:t>
            </a: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理論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38" name="Google Shape;1738;p119"/>
          <p:cNvSpPr/>
          <p:nvPr/>
        </p:nvSpPr>
        <p:spPr>
          <a:xfrm>
            <a:off x="54853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實驗進行方式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39" name="Google Shape;1739;p119"/>
          <p:cNvSpPr txBox="1"/>
          <p:nvPr/>
        </p:nvSpPr>
        <p:spPr>
          <a:xfrm>
            <a:off x="0" y="48510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664B34"/>
                </a:solidFill>
              </a:rPr>
              <a:t>Cheng, F. F., Wu, C. S., &amp; Yen, D. C. (2009). The effect of online store atmosphere on consumer's emotional responses–an experimental study of music and colour. Behaviour &amp; Information Technology, 28(4), 323-334.</a:t>
            </a:r>
            <a:endParaRPr b="1" sz="800">
              <a:solidFill>
                <a:srgbClr val="664B34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20"/>
          <p:cNvSpPr txBox="1"/>
          <p:nvPr>
            <p:ph type="title"/>
          </p:nvPr>
        </p:nvSpPr>
        <p:spPr>
          <a:xfrm>
            <a:off x="197025" y="252600"/>
            <a:ext cx="89469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lt1"/>
                </a:solidFill>
              </a:rPr>
              <a:t>No.4</a:t>
            </a:r>
            <a:endParaRPr b="1" sz="20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00000"/>
                </a:solidFill>
              </a:rPr>
              <a:t>The Effect of Online Store Atmosphere on Consumer's Emotional Responses </a:t>
            </a:r>
            <a:br>
              <a:rPr b="1" lang="zh-TW" sz="2000">
                <a:solidFill>
                  <a:srgbClr val="000000"/>
                </a:solidFill>
              </a:rPr>
            </a:br>
            <a:r>
              <a:rPr b="1" lang="zh-TW" sz="2000">
                <a:solidFill>
                  <a:srgbClr val="000000"/>
                </a:solidFill>
              </a:rPr>
              <a:t>– an Experimental Study of Music and Colour</a:t>
            </a:r>
            <a:endParaRPr b="1" sz="2000">
              <a:solidFill>
                <a:srgbClr val="664B34"/>
              </a:solidFill>
            </a:endParaRPr>
          </a:p>
        </p:txBody>
      </p:sp>
      <p:cxnSp>
        <p:nvCxnSpPr>
          <p:cNvPr id="1745" name="Google Shape;1745;p120"/>
          <p:cNvCxnSpPr>
            <a:stCxn id="1746" idx="3"/>
            <a:endCxn id="1747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6" name="Google Shape;1746;p120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48" name="Google Shape;1748;p120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49" name="Google Shape;1749;p120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47" name="Google Shape;1747;p120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50" name="Google Shape;1750;p120"/>
          <p:cNvSpPr txBox="1"/>
          <p:nvPr/>
        </p:nvSpPr>
        <p:spPr>
          <a:xfrm>
            <a:off x="0" y="48510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664B34"/>
                </a:solidFill>
              </a:rPr>
              <a:t>Cheng, F. F., Wu, C. S., &amp; Yen, D. C. (2009). The effect of online store atmosphere on consumer's emotional responses–an experimental study of music and colour. Behaviour &amp; Information Technology, 28(4), 323-334.</a:t>
            </a:r>
            <a:endParaRPr b="1" sz="800">
              <a:solidFill>
                <a:srgbClr val="664B34"/>
              </a:solidFill>
            </a:endParaRPr>
          </a:p>
        </p:txBody>
      </p:sp>
      <p:sp>
        <p:nvSpPr>
          <p:cNvPr id="1751" name="Google Shape;1751;p120"/>
          <p:cNvSpPr txBox="1"/>
          <p:nvPr/>
        </p:nvSpPr>
        <p:spPr>
          <a:xfrm>
            <a:off x="271000" y="2030450"/>
            <a:ext cx="2739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</a:rPr>
              <a:t>128 位受試者在實驗室使用電腦瀏覽模擬的購物網站（線上禮品店）。音樂由實驗室統一播放。後測：以 PAD 量表測試受試者的喚醒（Arousal）和愉悅（Pleasure）</a:t>
            </a:r>
            <a:r>
              <a:rPr lang="zh-TW" sz="1200">
                <a:solidFill>
                  <a:srgbClr val="666666"/>
                </a:solidFill>
              </a:rPr>
              <a:t>程度。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752" name="Google Shape;1752;p120"/>
          <p:cNvSpPr txBox="1"/>
          <p:nvPr>
            <p:ph type="title"/>
          </p:nvPr>
        </p:nvSpPr>
        <p:spPr>
          <a:xfrm>
            <a:off x="197025" y="1688900"/>
            <a:ext cx="1617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研究方法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20"/>
          <p:cNvSpPr txBox="1"/>
          <p:nvPr>
            <p:ph type="title"/>
          </p:nvPr>
        </p:nvSpPr>
        <p:spPr>
          <a:xfrm>
            <a:off x="3530350" y="1688900"/>
            <a:ext cx="2300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重要的研究結果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20"/>
          <p:cNvSpPr txBox="1"/>
          <p:nvPr/>
        </p:nvSpPr>
        <p:spPr>
          <a:xfrm>
            <a:off x="3684725" y="2030450"/>
            <a:ext cx="52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20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TW" sz="1200">
                <a:solidFill>
                  <a:srgbClr val="666666"/>
                </a:solidFill>
              </a:rPr>
              <a:t>音樂和色彩對受試者的</a:t>
            </a:r>
            <a:r>
              <a:rPr b="1" lang="zh-TW" sz="1200">
                <a:solidFill>
                  <a:srgbClr val="DB634B"/>
                </a:solidFill>
              </a:rPr>
              <a:t>情緒反應</a:t>
            </a:r>
            <a:r>
              <a:rPr lang="zh-TW" sz="1200">
                <a:solidFill>
                  <a:srgbClr val="666666"/>
                </a:solidFill>
              </a:rPr>
              <a:t>有顯著影響，</a:t>
            </a:r>
            <a:r>
              <a:rPr lang="zh-TW" sz="1200">
                <a:solidFill>
                  <a:srgbClr val="DB634B"/>
                </a:solidFill>
              </a:rPr>
              <a:t>且兩者結合也有加乘的效果</a:t>
            </a:r>
            <a:endParaRPr sz="1200">
              <a:solidFill>
                <a:srgbClr val="666666"/>
              </a:solidFill>
            </a:endParaRPr>
          </a:p>
          <a:p>
            <a:pPr indent="-184200" lvl="0" marL="14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TW" sz="1200">
                <a:solidFill>
                  <a:srgbClr val="666666"/>
                </a:solidFill>
              </a:rPr>
              <a:t>受試者在</a:t>
            </a:r>
            <a:r>
              <a:rPr b="1" lang="zh-TW" sz="1200">
                <a:solidFill>
                  <a:srgbClr val="DB634B"/>
                </a:solidFill>
              </a:rPr>
              <a:t>快音樂</a:t>
            </a:r>
            <a:r>
              <a:rPr lang="zh-TW" sz="1200">
                <a:solidFill>
                  <a:srgbClr val="666666"/>
                </a:solidFill>
              </a:rPr>
              <a:t>及</a:t>
            </a:r>
            <a:r>
              <a:rPr b="1" lang="zh-TW" sz="1200">
                <a:solidFill>
                  <a:srgbClr val="DB634B"/>
                </a:solidFill>
              </a:rPr>
              <a:t>暖色</a:t>
            </a:r>
            <a:r>
              <a:rPr lang="zh-TW" sz="1200">
                <a:solidFill>
                  <a:srgbClr val="666666"/>
                </a:solidFill>
              </a:rPr>
              <a:t>環境中，</a:t>
            </a:r>
            <a:r>
              <a:rPr lang="zh-TW" sz="1200">
                <a:solidFill>
                  <a:srgbClr val="DB634B"/>
                </a:solidFill>
              </a:rPr>
              <a:t>顯得更興奮與愉快</a:t>
            </a:r>
            <a:endParaRPr sz="1200">
              <a:solidFill>
                <a:srgbClr val="666666"/>
              </a:solidFill>
            </a:endParaRPr>
          </a:p>
        </p:txBody>
      </p:sp>
      <p:grpSp>
        <p:nvGrpSpPr>
          <p:cNvPr id="1755" name="Google Shape;1755;p120"/>
          <p:cNvGrpSpPr/>
          <p:nvPr/>
        </p:nvGrpSpPr>
        <p:grpSpPr>
          <a:xfrm>
            <a:off x="77963" y="3438100"/>
            <a:ext cx="3171488" cy="1158475"/>
            <a:chOff x="77963" y="3438100"/>
            <a:chExt cx="3171488" cy="1158475"/>
          </a:xfrm>
        </p:grpSpPr>
        <p:grpSp>
          <p:nvGrpSpPr>
            <p:cNvPr id="1756" name="Google Shape;1756;p120"/>
            <p:cNvGrpSpPr/>
            <p:nvPr/>
          </p:nvGrpSpPr>
          <p:grpSpPr>
            <a:xfrm>
              <a:off x="77963" y="3593751"/>
              <a:ext cx="1194300" cy="1002824"/>
              <a:chOff x="77963" y="3593751"/>
              <a:chExt cx="1194300" cy="1002824"/>
            </a:xfrm>
          </p:grpSpPr>
          <p:pic>
            <p:nvPicPr>
              <p:cNvPr id="1757" name="Google Shape;1757;p1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0113" y="3593751"/>
                <a:ext cx="489996" cy="489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8" name="Google Shape;1758;p120"/>
              <p:cNvSpPr txBox="1"/>
              <p:nvPr/>
            </p:nvSpPr>
            <p:spPr>
              <a:xfrm>
                <a:off x="77963" y="4014875"/>
                <a:ext cx="1194300" cy="58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666666"/>
                    </a:solidFill>
                  </a:rPr>
                  <a:t>128 位受試者</a:t>
                </a:r>
                <a:endParaRPr sz="1200">
                  <a:solidFill>
                    <a:srgbClr val="666666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666666"/>
                    </a:solidFill>
                  </a:rPr>
                  <a:t>隨機分 4 組</a:t>
                </a:r>
                <a:endParaRPr sz="1200">
                  <a:solidFill>
                    <a:srgbClr val="666666"/>
                  </a:solidFill>
                </a:endParaRPr>
              </a:p>
            </p:txBody>
          </p:sp>
        </p:grpSp>
        <p:sp>
          <p:nvSpPr>
            <p:cNvPr id="1759" name="Google Shape;1759;p120"/>
            <p:cNvSpPr/>
            <p:nvPr/>
          </p:nvSpPr>
          <p:spPr>
            <a:xfrm>
              <a:off x="1774563" y="3438100"/>
              <a:ext cx="694200" cy="177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快 x 暖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60" name="Google Shape;1760;p120"/>
            <p:cNvSpPr/>
            <p:nvPr/>
          </p:nvSpPr>
          <p:spPr>
            <a:xfrm>
              <a:off x="1781613" y="3736770"/>
              <a:ext cx="694200" cy="177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快</a:t>
              </a:r>
              <a:r>
                <a:rPr lang="zh-TW" sz="1000">
                  <a:solidFill>
                    <a:schemeClr val="dk2"/>
                  </a:solidFill>
                </a:rPr>
                <a:t> x 冷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61" name="Google Shape;1761;p120"/>
            <p:cNvSpPr/>
            <p:nvPr/>
          </p:nvSpPr>
          <p:spPr>
            <a:xfrm>
              <a:off x="1788625" y="4035439"/>
              <a:ext cx="694200" cy="177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慢</a:t>
              </a:r>
              <a:r>
                <a:rPr lang="zh-TW" sz="1000">
                  <a:solidFill>
                    <a:schemeClr val="dk2"/>
                  </a:solidFill>
                </a:rPr>
                <a:t> x 暖</a:t>
              </a:r>
              <a:endParaRPr sz="1000">
                <a:solidFill>
                  <a:schemeClr val="dk2"/>
                </a:solidFill>
              </a:endParaRPr>
            </a:p>
          </p:txBody>
        </p:sp>
        <p:cxnSp>
          <p:nvCxnSpPr>
            <p:cNvPr id="1762" name="Google Shape;1762;p120"/>
            <p:cNvCxnSpPr>
              <a:stCxn id="1763" idx="3"/>
              <a:endCxn id="1759" idx="1"/>
            </p:cNvCxnSpPr>
            <p:nvPr/>
          </p:nvCxnSpPr>
          <p:spPr>
            <a:xfrm flipH="1" rot="10800000">
              <a:off x="1158225" y="3527150"/>
              <a:ext cx="616200" cy="4479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4" name="Google Shape;1764;p120"/>
            <p:cNvCxnSpPr>
              <a:stCxn id="1763" idx="3"/>
              <a:endCxn id="1760" idx="1"/>
            </p:cNvCxnSpPr>
            <p:nvPr/>
          </p:nvCxnSpPr>
          <p:spPr>
            <a:xfrm flipH="1" rot="10800000">
              <a:off x="1158225" y="3825650"/>
              <a:ext cx="623400" cy="149400"/>
            </a:xfrm>
            <a:prstGeom prst="curvedConnector3">
              <a:avLst>
                <a:gd fmla="val 4999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5" name="Google Shape;1765;p120"/>
            <p:cNvCxnSpPr>
              <a:stCxn id="1763" idx="3"/>
              <a:endCxn id="1761" idx="1"/>
            </p:cNvCxnSpPr>
            <p:nvPr/>
          </p:nvCxnSpPr>
          <p:spPr>
            <a:xfrm>
              <a:off x="1158225" y="3975050"/>
              <a:ext cx="630300" cy="149400"/>
            </a:xfrm>
            <a:prstGeom prst="curvedConnector3">
              <a:avLst>
                <a:gd fmla="val 50008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6" name="Google Shape;1766;p120"/>
            <p:cNvSpPr/>
            <p:nvPr/>
          </p:nvSpPr>
          <p:spPr>
            <a:xfrm>
              <a:off x="2766450" y="3722750"/>
              <a:ext cx="483000" cy="504600"/>
            </a:xfrm>
            <a:prstGeom prst="roundRect">
              <a:avLst>
                <a:gd fmla="val 16667" name="adj"/>
              </a:avLst>
            </a:prstGeom>
            <a:solidFill>
              <a:srgbClr val="E6B8AF">
                <a:alpha val="21180"/>
              </a:srgbClr>
            </a:solidFill>
            <a:ln cap="flat" cmpd="sng" w="9525">
              <a:solidFill>
                <a:srgbClr val="E6B8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rgbClr val="DB634B"/>
                  </a:solidFill>
                </a:rPr>
                <a:t>PAD</a:t>
              </a:r>
              <a:br>
                <a:rPr lang="zh-TW" sz="1000">
                  <a:solidFill>
                    <a:srgbClr val="DB634B"/>
                  </a:solidFill>
                </a:rPr>
              </a:br>
              <a:r>
                <a:rPr lang="zh-TW" sz="1000">
                  <a:solidFill>
                    <a:srgbClr val="DB634B"/>
                  </a:solidFill>
                </a:rPr>
                <a:t>量表</a:t>
              </a:r>
              <a:endParaRPr sz="1000">
                <a:solidFill>
                  <a:srgbClr val="DB634B"/>
                </a:solidFill>
              </a:endParaRPr>
            </a:p>
          </p:txBody>
        </p:sp>
        <p:cxnSp>
          <p:nvCxnSpPr>
            <p:cNvPr id="1767" name="Google Shape;1767;p120"/>
            <p:cNvCxnSpPr>
              <a:stCxn id="1766" idx="1"/>
              <a:endCxn id="1759" idx="3"/>
            </p:cNvCxnSpPr>
            <p:nvPr/>
          </p:nvCxnSpPr>
          <p:spPr>
            <a:xfrm rot="10800000">
              <a:off x="2468850" y="3527150"/>
              <a:ext cx="297600" cy="447900"/>
            </a:xfrm>
            <a:prstGeom prst="curvedConnector3">
              <a:avLst>
                <a:gd fmla="val 50015" name="adj1"/>
              </a:avLst>
            </a:prstGeom>
            <a:noFill/>
            <a:ln cap="flat" cmpd="sng" w="9525">
              <a:solidFill>
                <a:srgbClr val="E6B8A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8" name="Google Shape;1768;p120"/>
            <p:cNvCxnSpPr>
              <a:stCxn id="1766" idx="1"/>
              <a:endCxn id="1760" idx="3"/>
            </p:cNvCxnSpPr>
            <p:nvPr/>
          </p:nvCxnSpPr>
          <p:spPr>
            <a:xfrm rot="10800000">
              <a:off x="2475750" y="3825650"/>
              <a:ext cx="290700" cy="149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E6B8A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9" name="Google Shape;1769;p120"/>
            <p:cNvCxnSpPr>
              <a:stCxn id="1766" idx="1"/>
              <a:endCxn id="1761" idx="3"/>
            </p:cNvCxnSpPr>
            <p:nvPr/>
          </p:nvCxnSpPr>
          <p:spPr>
            <a:xfrm flipH="1">
              <a:off x="2482950" y="3975050"/>
              <a:ext cx="283500" cy="149400"/>
            </a:xfrm>
            <a:prstGeom prst="curvedConnector3">
              <a:avLst>
                <a:gd fmla="val 50022" name="adj1"/>
              </a:avLst>
            </a:prstGeom>
            <a:noFill/>
            <a:ln cap="flat" cmpd="sng" w="9525">
              <a:solidFill>
                <a:srgbClr val="E6B8A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70" name="Google Shape;1770;p120"/>
            <p:cNvSpPr/>
            <p:nvPr/>
          </p:nvSpPr>
          <p:spPr>
            <a:xfrm>
              <a:off x="1788625" y="4334109"/>
              <a:ext cx="694200" cy="177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慢</a:t>
              </a:r>
              <a:r>
                <a:rPr lang="zh-TW" sz="1000">
                  <a:solidFill>
                    <a:schemeClr val="dk2"/>
                  </a:solidFill>
                </a:rPr>
                <a:t> x 冷</a:t>
              </a:r>
              <a:endParaRPr sz="1000">
                <a:solidFill>
                  <a:schemeClr val="dk2"/>
                </a:solidFill>
              </a:endParaRPr>
            </a:p>
          </p:txBody>
        </p:sp>
        <p:cxnSp>
          <p:nvCxnSpPr>
            <p:cNvPr id="1771" name="Google Shape;1771;p120"/>
            <p:cNvCxnSpPr>
              <a:stCxn id="1763" idx="3"/>
              <a:endCxn id="1770" idx="1"/>
            </p:cNvCxnSpPr>
            <p:nvPr/>
          </p:nvCxnSpPr>
          <p:spPr>
            <a:xfrm>
              <a:off x="1158225" y="3975050"/>
              <a:ext cx="630300" cy="447900"/>
            </a:xfrm>
            <a:prstGeom prst="curvedConnector3">
              <a:avLst>
                <a:gd fmla="val 50008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3" name="Google Shape;1763;p120"/>
            <p:cNvSpPr/>
            <p:nvPr/>
          </p:nvSpPr>
          <p:spPr>
            <a:xfrm>
              <a:off x="197025" y="3490700"/>
              <a:ext cx="961200" cy="9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72" name="Google Shape;1772;p120"/>
            <p:cNvCxnSpPr>
              <a:stCxn id="1766" idx="1"/>
              <a:endCxn id="1770" idx="3"/>
            </p:cNvCxnSpPr>
            <p:nvPr/>
          </p:nvCxnSpPr>
          <p:spPr>
            <a:xfrm flipH="1">
              <a:off x="2482950" y="3975050"/>
              <a:ext cx="283500" cy="447900"/>
            </a:xfrm>
            <a:prstGeom prst="curvedConnector3">
              <a:avLst>
                <a:gd fmla="val 50022" name="adj1"/>
              </a:avLst>
            </a:prstGeom>
            <a:noFill/>
            <a:ln cap="flat" cmpd="sng" w="9525">
              <a:solidFill>
                <a:srgbClr val="E6B8A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73" name="Google Shape;1773;p120"/>
          <p:cNvSpPr/>
          <p:nvPr/>
        </p:nvSpPr>
        <p:spPr>
          <a:xfrm>
            <a:off x="3083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理論背景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74" name="Google Shape;1774;p120"/>
          <p:cNvSpPr/>
          <p:nvPr/>
        </p:nvSpPr>
        <p:spPr>
          <a:xfrm>
            <a:off x="20340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SOR 模型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75" name="Google Shape;1775;p120"/>
          <p:cNvSpPr/>
          <p:nvPr/>
        </p:nvSpPr>
        <p:spPr>
          <a:xfrm>
            <a:off x="375965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PAD 理論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76" name="Google Shape;1776;p120"/>
          <p:cNvSpPr/>
          <p:nvPr/>
        </p:nvSpPr>
        <p:spPr>
          <a:xfrm>
            <a:off x="5485300" y="1229800"/>
            <a:ext cx="1617900" cy="20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# 實驗進行方式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77" name="Google Shape;1777;p120"/>
          <p:cNvSpPr txBox="1"/>
          <p:nvPr>
            <p:ph type="title"/>
          </p:nvPr>
        </p:nvSpPr>
        <p:spPr>
          <a:xfrm>
            <a:off x="3530350" y="2927550"/>
            <a:ext cx="2300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50" lvl="0" marL="338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❖"/>
            </a:pP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研究</a:t>
            </a:r>
            <a:r>
              <a:rPr b="1"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限制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20"/>
          <p:cNvSpPr txBox="1"/>
          <p:nvPr/>
        </p:nvSpPr>
        <p:spPr>
          <a:xfrm>
            <a:off x="3684725" y="3269100"/>
            <a:ext cx="522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200" lvl="0" marL="14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TW" sz="1200">
                <a:solidFill>
                  <a:srgbClr val="666666"/>
                </a:solidFill>
              </a:rPr>
              <a:t>非真實購買情境，無法實際瞭解購買行為（使用模型結果做推斷、預測）</a:t>
            </a:r>
            <a:endParaRPr sz="1200">
              <a:solidFill>
                <a:srgbClr val="666666"/>
              </a:solidFill>
            </a:endParaRPr>
          </a:p>
          <a:p>
            <a:pPr indent="-184200" lvl="0" marL="14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TW" sz="1200">
                <a:solidFill>
                  <a:srgbClr val="666666"/>
                </a:solidFill>
              </a:rPr>
              <a:t>實驗室統一播放音樂（實驗） vs 購物網站播放背景音樂（實際場域）</a:t>
            </a:r>
            <a:br>
              <a:rPr lang="zh-TW" sz="1200">
                <a:solidFill>
                  <a:srgbClr val="666666"/>
                </a:solidFill>
              </a:rPr>
            </a:br>
            <a:r>
              <a:rPr lang="zh-TW" sz="1200">
                <a:solidFill>
                  <a:srgbClr val="666666"/>
                </a:solidFill>
              </a:rPr>
              <a:t>兩者對於消費者的體驗不同，導致本研究被複製到場域的可行性降低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21"/>
          <p:cNvSpPr/>
          <p:nvPr/>
        </p:nvSpPr>
        <p:spPr>
          <a:xfrm>
            <a:off x="2113375" y="4056400"/>
            <a:ext cx="6724200" cy="568200"/>
          </a:xfrm>
          <a:prstGeom prst="rect">
            <a:avLst/>
          </a:prstGeom>
          <a:solidFill>
            <a:srgbClr val="6D6146">
              <a:alpha val="77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4" name="Google Shape;1784;p121"/>
          <p:cNvGrpSpPr/>
          <p:nvPr/>
        </p:nvGrpSpPr>
        <p:grpSpPr>
          <a:xfrm>
            <a:off x="2227350" y="1587625"/>
            <a:ext cx="3621186" cy="728990"/>
            <a:chOff x="2227350" y="1892425"/>
            <a:chExt cx="3621186" cy="728990"/>
          </a:xfrm>
        </p:grpSpPr>
        <p:sp>
          <p:nvSpPr>
            <p:cNvPr id="1785" name="Google Shape;1785;p121"/>
            <p:cNvSpPr/>
            <p:nvPr/>
          </p:nvSpPr>
          <p:spPr>
            <a:xfrm>
              <a:off x="2227350" y="1892425"/>
              <a:ext cx="662100" cy="314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情緒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86" name="Google Shape;1786;p121"/>
            <p:cNvSpPr/>
            <p:nvPr/>
          </p:nvSpPr>
          <p:spPr>
            <a:xfrm>
              <a:off x="2967122" y="1892425"/>
              <a:ext cx="662100" cy="314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認知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87" name="Google Shape;1787;p121"/>
            <p:cNvSpPr/>
            <p:nvPr/>
          </p:nvSpPr>
          <p:spPr>
            <a:xfrm>
              <a:off x="3706893" y="1892425"/>
              <a:ext cx="662100" cy="314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熟悉度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88" name="Google Shape;1788;p121"/>
            <p:cNvSpPr/>
            <p:nvPr/>
          </p:nvSpPr>
          <p:spPr>
            <a:xfrm>
              <a:off x="4446665" y="1892425"/>
              <a:ext cx="662100" cy="314100"/>
            </a:xfrm>
            <a:prstGeom prst="rect">
              <a:avLst/>
            </a:prstGeom>
            <a:solidFill>
              <a:srgbClr val="E6B8AF">
                <a:alpha val="25490"/>
              </a:srgbClr>
            </a:solidFill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音樂速度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89" name="Google Shape;1789;p121"/>
            <p:cNvSpPr/>
            <p:nvPr/>
          </p:nvSpPr>
          <p:spPr>
            <a:xfrm>
              <a:off x="5186436" y="1892425"/>
              <a:ext cx="662100" cy="314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音樂音量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90" name="Google Shape;1790;p121"/>
            <p:cNvSpPr/>
            <p:nvPr/>
          </p:nvSpPr>
          <p:spPr>
            <a:xfrm>
              <a:off x="2227350" y="2307314"/>
              <a:ext cx="662100" cy="314100"/>
            </a:xfrm>
            <a:prstGeom prst="rect">
              <a:avLst/>
            </a:prstGeom>
            <a:solidFill>
              <a:srgbClr val="E6B8AF">
                <a:alpha val="25490"/>
              </a:srgbClr>
            </a:solidFill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音樂</a:t>
              </a:r>
              <a:r>
                <a:rPr lang="zh-TW" sz="1000">
                  <a:solidFill>
                    <a:schemeClr val="dk2"/>
                  </a:solidFill>
                </a:rPr>
                <a:t>類型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91" name="Google Shape;1791;p121"/>
            <p:cNvSpPr/>
            <p:nvPr/>
          </p:nvSpPr>
          <p:spPr>
            <a:xfrm>
              <a:off x="3706893" y="2307315"/>
              <a:ext cx="1397400" cy="314100"/>
            </a:xfrm>
            <a:prstGeom prst="rect">
              <a:avLst/>
            </a:prstGeom>
            <a:solidFill>
              <a:srgbClr val="E6B8AF">
                <a:alpha val="25490"/>
              </a:srgbClr>
            </a:solidFill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研究統計方法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92" name="Google Shape;1792;p121"/>
            <p:cNvSpPr/>
            <p:nvPr/>
          </p:nvSpPr>
          <p:spPr>
            <a:xfrm>
              <a:off x="5186436" y="2307314"/>
              <a:ext cx="662100" cy="314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其他種類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1793" name="Google Shape;1793;p121"/>
            <p:cNvSpPr/>
            <p:nvPr/>
          </p:nvSpPr>
          <p:spPr>
            <a:xfrm>
              <a:off x="2967122" y="2307314"/>
              <a:ext cx="662100" cy="314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dk2"/>
                  </a:solidFill>
                </a:rPr>
                <a:t>音樂頻率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sp>
        <p:nvSpPr>
          <p:cNvPr id="1794" name="Google Shape;1794;p121"/>
          <p:cNvSpPr/>
          <p:nvPr/>
        </p:nvSpPr>
        <p:spPr>
          <a:xfrm>
            <a:off x="2113375" y="1262275"/>
            <a:ext cx="6724200" cy="1379700"/>
          </a:xfrm>
          <a:prstGeom prst="rect">
            <a:avLst/>
          </a:prstGeom>
          <a:solidFill>
            <a:srgbClr val="6D6146">
              <a:alpha val="77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21"/>
          <p:cNvSpPr txBox="1"/>
          <p:nvPr>
            <p:ph type="title"/>
          </p:nvPr>
        </p:nvSpPr>
        <p:spPr>
          <a:xfrm>
            <a:off x="228600" y="226275"/>
            <a:ext cx="3292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64B34"/>
                </a:solidFill>
              </a:rPr>
              <a:t>Literature Review</a:t>
            </a:r>
            <a:endParaRPr b="1">
              <a:solidFill>
                <a:srgbClr val="664B34"/>
              </a:solidFill>
            </a:endParaRPr>
          </a:p>
        </p:txBody>
      </p:sp>
      <p:sp>
        <p:nvSpPr>
          <p:cNvPr id="1796" name="Google Shape;1796;p121"/>
          <p:cNvSpPr txBox="1"/>
          <p:nvPr>
            <p:ph type="title"/>
          </p:nvPr>
        </p:nvSpPr>
        <p:spPr>
          <a:xfrm>
            <a:off x="379225" y="1684075"/>
            <a:ext cx="1750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887C62"/>
                </a:solidFill>
                <a:latin typeface="Open Sans"/>
                <a:ea typeface="Open Sans"/>
                <a:cs typeface="Open Sans"/>
                <a:sym typeface="Open Sans"/>
              </a:rPr>
              <a:t>文獻分類</a:t>
            </a:r>
            <a:endParaRPr b="1">
              <a:solidFill>
                <a:srgbClr val="887C6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7" name="Google Shape;1797;p121"/>
          <p:cNvSpPr txBox="1"/>
          <p:nvPr>
            <p:ph type="title"/>
          </p:nvPr>
        </p:nvSpPr>
        <p:spPr>
          <a:xfrm>
            <a:off x="340350" y="3068725"/>
            <a:ext cx="1485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887C62"/>
                </a:solidFill>
                <a:latin typeface="Open Sans"/>
                <a:ea typeface="Open Sans"/>
                <a:cs typeface="Open Sans"/>
                <a:sym typeface="Open Sans"/>
              </a:rPr>
              <a:t>文獻限制</a:t>
            </a:r>
            <a:endParaRPr b="1">
              <a:solidFill>
                <a:srgbClr val="887C6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1798;p12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799" name="Google Shape;1799;p121"/>
          <p:cNvSpPr txBox="1"/>
          <p:nvPr/>
        </p:nvSpPr>
        <p:spPr>
          <a:xfrm>
            <a:off x="1977625" y="2989475"/>
            <a:ext cx="6861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測量購買意向方式多為使用問卷來詢問「意願」，並 </a:t>
            </a:r>
            <a:r>
              <a:rPr b="1" lang="zh-TW" sz="1200">
                <a:solidFill>
                  <a:srgbClr val="333333"/>
                </a:solidFill>
                <a:highlight>
                  <a:srgbClr val="FCE5CD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非測量「下訂單」等實際購買行為</a:t>
            </a:r>
            <a:endParaRPr b="1" sz="1200">
              <a:solidFill>
                <a:srgbClr val="333333"/>
              </a:solidFill>
              <a:highlight>
                <a:srgbClr val="FCE5CD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icrosoft JhengHei"/>
              <a:buChar char="●"/>
            </a:pPr>
            <a:r>
              <a:rPr b="1" lang="zh-TW" sz="1200">
                <a:solidFill>
                  <a:srgbClr val="333333"/>
                </a:solidFill>
                <a:highlight>
                  <a:srgbClr val="FCE5CD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音樂使用方式控制性</a:t>
            </a:r>
            <a:r>
              <a:rPr lang="zh-TW" sz="12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（接觸時間低、熟悉度控制以問卷而得、各類型實際使用音樂未說明）</a:t>
            </a:r>
            <a:endParaRPr sz="1200">
              <a:solidFill>
                <a:srgbClr val="33333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所使用的 </a:t>
            </a:r>
            <a:r>
              <a:rPr b="1" lang="zh-TW" sz="1200">
                <a:solidFill>
                  <a:srgbClr val="333333"/>
                </a:solidFill>
                <a:highlight>
                  <a:srgbClr val="FCE5CD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實驗網站及情境為虛擬的</a:t>
            </a:r>
            <a:r>
              <a:rPr lang="zh-TW" sz="12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，若使用真實電商網站可能出現不同的研究結果；</a:t>
            </a:r>
            <a:r>
              <a:rPr lang="zh-TW" sz="12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音樂為實驗室統一播放，非從個人電腦/ 手機播放，與一般網購情境不同</a:t>
            </a:r>
            <a:endParaRPr sz="1200">
              <a:solidFill>
                <a:srgbClr val="33333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800" name="Google Shape;1800;p121"/>
          <p:cNvCxnSpPr>
            <a:stCxn id="1801" idx="3"/>
            <a:endCxn id="1802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1" name="Google Shape;1801;p121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03" name="Google Shape;1803;p121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04" name="Google Shape;1804;p121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02" name="Google Shape;1802;p121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805" name="Google Shape;1805;p121"/>
          <p:cNvGrpSpPr/>
          <p:nvPr/>
        </p:nvGrpSpPr>
        <p:grpSpPr>
          <a:xfrm>
            <a:off x="6334238" y="1417513"/>
            <a:ext cx="2236875" cy="1069218"/>
            <a:chOff x="6334238" y="1722313"/>
            <a:chExt cx="2236875" cy="1069218"/>
          </a:xfrm>
        </p:grpSpPr>
        <p:sp>
          <p:nvSpPr>
            <p:cNvPr id="1806" name="Google Shape;1806;p121"/>
            <p:cNvSpPr/>
            <p:nvPr/>
          </p:nvSpPr>
          <p:spPr>
            <a:xfrm>
              <a:off x="6334238" y="1722313"/>
              <a:ext cx="1092900" cy="316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</a:rPr>
                <a:t>音樂速度</a:t>
              </a:r>
              <a:endParaRPr b="1" sz="1200">
                <a:solidFill>
                  <a:schemeClr val="dk1"/>
                </a:solidFill>
              </a:endParaRPr>
            </a:p>
          </p:txBody>
        </p:sp>
        <p:sp>
          <p:nvSpPr>
            <p:cNvPr id="1807" name="Google Shape;1807;p121"/>
            <p:cNvSpPr/>
            <p:nvPr/>
          </p:nvSpPr>
          <p:spPr>
            <a:xfrm>
              <a:off x="6334238" y="2098822"/>
              <a:ext cx="1092900" cy="316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</a:rPr>
                <a:t>音樂類型</a:t>
              </a:r>
              <a:endParaRPr b="1" sz="1200">
                <a:solidFill>
                  <a:schemeClr val="dk1"/>
                </a:solidFill>
              </a:endParaRPr>
            </a:p>
          </p:txBody>
        </p:sp>
        <p:sp>
          <p:nvSpPr>
            <p:cNvPr id="1808" name="Google Shape;1808;p121"/>
            <p:cNvSpPr/>
            <p:nvPr/>
          </p:nvSpPr>
          <p:spPr>
            <a:xfrm>
              <a:off x="6334238" y="2475331"/>
              <a:ext cx="1092900" cy="316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</a:rPr>
                <a:t>研究</a:t>
              </a:r>
              <a:r>
                <a:rPr b="1" lang="zh-TW" sz="1200">
                  <a:solidFill>
                    <a:schemeClr val="dk1"/>
                  </a:solidFill>
                </a:rPr>
                <a:t>統計</a:t>
              </a:r>
              <a:r>
                <a:rPr b="1" lang="zh-TW" sz="1200">
                  <a:solidFill>
                    <a:schemeClr val="dk1"/>
                  </a:solidFill>
                </a:rPr>
                <a:t>方法</a:t>
              </a:r>
              <a:endParaRPr b="1" sz="1200">
                <a:solidFill>
                  <a:schemeClr val="dk1"/>
                </a:solidFill>
              </a:endParaRPr>
            </a:p>
          </p:txBody>
        </p:sp>
        <p:sp>
          <p:nvSpPr>
            <p:cNvPr id="1809" name="Google Shape;1809;p121"/>
            <p:cNvSpPr/>
            <p:nvPr/>
          </p:nvSpPr>
          <p:spPr>
            <a:xfrm>
              <a:off x="7478213" y="1722313"/>
              <a:ext cx="1092900" cy="31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Manrope"/>
                  <a:ea typeface="Manrope"/>
                  <a:cs typeface="Manrope"/>
                  <a:sym typeface="Manrope"/>
                </a:rPr>
                <a:t>快 / 慢</a:t>
              </a:r>
              <a:endParaRPr b="1" sz="1200">
                <a:solidFill>
                  <a:schemeClr val="dk2"/>
                </a:solidFill>
              </a:endParaRPr>
            </a:p>
          </p:txBody>
        </p:sp>
        <p:sp>
          <p:nvSpPr>
            <p:cNvPr id="1810" name="Google Shape;1810;p121"/>
            <p:cNvSpPr/>
            <p:nvPr/>
          </p:nvSpPr>
          <p:spPr>
            <a:xfrm>
              <a:off x="7478213" y="2098822"/>
              <a:ext cx="1092900" cy="31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Manrope"/>
                  <a:ea typeface="Manrope"/>
                  <a:cs typeface="Manrope"/>
                  <a:sym typeface="Manrope"/>
                </a:rPr>
                <a:t>經典 / 流行</a:t>
              </a:r>
              <a:endParaRPr b="1" sz="1200">
                <a:solidFill>
                  <a:schemeClr val="dk2"/>
                </a:solidFill>
              </a:endParaRPr>
            </a:p>
          </p:txBody>
        </p:sp>
        <p:sp>
          <p:nvSpPr>
            <p:cNvPr id="1811" name="Google Shape;1811;p121"/>
            <p:cNvSpPr/>
            <p:nvPr/>
          </p:nvSpPr>
          <p:spPr>
            <a:xfrm>
              <a:off x="7478213" y="2475331"/>
              <a:ext cx="1092900" cy="31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Manrope"/>
                  <a:ea typeface="Manrope"/>
                  <a:cs typeface="Manrope"/>
                  <a:sym typeface="Manrope"/>
                </a:rPr>
                <a:t>多組比較</a:t>
              </a:r>
              <a:endParaRPr b="1" sz="1200">
                <a:solidFill>
                  <a:schemeClr val="dk2"/>
                </a:solidFill>
              </a:endParaRPr>
            </a:p>
          </p:txBody>
        </p:sp>
      </p:grpSp>
      <p:sp>
        <p:nvSpPr>
          <p:cNvPr id="1812" name="Google Shape;1812;p121"/>
          <p:cNvSpPr txBox="1"/>
          <p:nvPr>
            <p:ph type="title"/>
          </p:nvPr>
        </p:nvSpPr>
        <p:spPr>
          <a:xfrm>
            <a:off x="3135250" y="1661425"/>
            <a:ext cx="1750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4CCCC"/>
                </a:solidFill>
                <a:latin typeface="Open Sans"/>
                <a:ea typeface="Open Sans"/>
                <a:cs typeface="Open Sans"/>
                <a:sym typeface="Open Sans"/>
              </a:rPr>
              <a:t>最後採用</a:t>
            </a:r>
            <a:endParaRPr b="1">
              <a:solidFill>
                <a:srgbClr val="F4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3" name="Google Shape;1813;p121"/>
          <p:cNvSpPr/>
          <p:nvPr/>
        </p:nvSpPr>
        <p:spPr>
          <a:xfrm>
            <a:off x="4689450" y="1854175"/>
            <a:ext cx="1336200" cy="2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4" name="Google Shape;1814;p121"/>
          <p:cNvGrpSpPr/>
          <p:nvPr/>
        </p:nvGrpSpPr>
        <p:grpSpPr>
          <a:xfrm>
            <a:off x="6141538" y="4176406"/>
            <a:ext cx="2236875" cy="316200"/>
            <a:chOff x="6334238" y="2475331"/>
            <a:chExt cx="2236875" cy="316200"/>
          </a:xfrm>
        </p:grpSpPr>
        <p:sp>
          <p:nvSpPr>
            <p:cNvPr id="1815" name="Google Shape;1815;p121"/>
            <p:cNvSpPr/>
            <p:nvPr/>
          </p:nvSpPr>
          <p:spPr>
            <a:xfrm>
              <a:off x="6334238" y="2475331"/>
              <a:ext cx="1092900" cy="316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</a:rPr>
                <a:t>購買行為</a:t>
              </a:r>
              <a:endParaRPr b="1" sz="1200">
                <a:solidFill>
                  <a:schemeClr val="dk1"/>
                </a:solidFill>
              </a:endParaRPr>
            </a:p>
          </p:txBody>
        </p:sp>
        <p:sp>
          <p:nvSpPr>
            <p:cNvPr id="1816" name="Google Shape;1816;p121"/>
            <p:cNvSpPr/>
            <p:nvPr/>
          </p:nvSpPr>
          <p:spPr>
            <a:xfrm>
              <a:off x="7478213" y="2475331"/>
              <a:ext cx="1092900" cy="31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Manrope"/>
                  <a:ea typeface="Manrope"/>
                  <a:cs typeface="Manrope"/>
                  <a:sym typeface="Manrope"/>
                </a:rPr>
                <a:t>RFM</a:t>
              </a:r>
              <a:endParaRPr b="1" sz="1200">
                <a:solidFill>
                  <a:schemeClr val="dk2"/>
                </a:solidFill>
              </a:endParaRPr>
            </a:p>
          </p:txBody>
        </p:sp>
      </p:grpSp>
      <p:sp>
        <p:nvSpPr>
          <p:cNvPr id="1817" name="Google Shape;1817;p121"/>
          <p:cNvSpPr txBox="1"/>
          <p:nvPr>
            <p:ph type="title"/>
          </p:nvPr>
        </p:nvSpPr>
        <p:spPr>
          <a:xfrm>
            <a:off x="3157125" y="4005550"/>
            <a:ext cx="1750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4CCCC"/>
                </a:solidFill>
                <a:latin typeface="Open Sans"/>
                <a:ea typeface="Open Sans"/>
                <a:cs typeface="Open Sans"/>
                <a:sym typeface="Open Sans"/>
              </a:rPr>
              <a:t>最後採用</a:t>
            </a:r>
            <a:endParaRPr b="1">
              <a:solidFill>
                <a:srgbClr val="F4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8" name="Google Shape;1818;p121"/>
          <p:cNvSpPr/>
          <p:nvPr/>
        </p:nvSpPr>
        <p:spPr>
          <a:xfrm>
            <a:off x="4711325" y="4198300"/>
            <a:ext cx="1336200" cy="2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9" name="Google Shape;1819;p121"/>
          <p:cNvCxnSpPr/>
          <p:nvPr/>
        </p:nvCxnSpPr>
        <p:spPr>
          <a:xfrm>
            <a:off x="331925" y="2838400"/>
            <a:ext cx="8523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cxnSp>
        <p:nvCxnSpPr>
          <p:cNvPr id="1825" name="Google Shape;1825;p122"/>
          <p:cNvCxnSpPr>
            <a:stCxn id="1826" idx="3"/>
            <a:endCxn id="1827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122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28" name="Google Shape;1828;p122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29" name="Google Shape;1829;p122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27" name="Google Shape;1827;p122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30" name="Google Shape;1830;p122"/>
          <p:cNvSpPr txBox="1"/>
          <p:nvPr>
            <p:ph type="title"/>
          </p:nvPr>
        </p:nvSpPr>
        <p:spPr>
          <a:xfrm>
            <a:off x="796125" y="811600"/>
            <a:ext cx="7704000" cy="13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300">
                <a:solidFill>
                  <a:srgbClr val="664B34"/>
                </a:solidFill>
              </a:rPr>
              <a:t>什麼是 RFM？</a:t>
            </a:r>
            <a:endParaRPr b="1" sz="3300">
              <a:solidFill>
                <a:srgbClr val="664B34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4B34"/>
                </a:solidFill>
              </a:rPr>
              <a:t>由喬治·卡利南（George Cullinan）所提出</a:t>
            </a:r>
            <a:endParaRPr sz="1000">
              <a:solidFill>
                <a:srgbClr val="664B34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4B34"/>
                </a:solidFill>
              </a:rPr>
              <a:t>在眾多的客戶關係管理（CRM）模型中，RFM 是最常被使用的</a:t>
            </a:r>
            <a:endParaRPr sz="1000">
              <a:solidFill>
                <a:srgbClr val="664B34"/>
              </a:solidFill>
            </a:endParaRPr>
          </a:p>
        </p:txBody>
      </p:sp>
      <p:sp>
        <p:nvSpPr>
          <p:cNvPr id="1831" name="Google Shape;1831;p122"/>
          <p:cNvSpPr/>
          <p:nvPr/>
        </p:nvSpPr>
        <p:spPr>
          <a:xfrm>
            <a:off x="1747000" y="2290100"/>
            <a:ext cx="1439100" cy="14391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R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RECENCY</a:t>
            </a:r>
            <a:endParaRPr sz="1200"/>
          </a:p>
        </p:txBody>
      </p:sp>
      <p:sp>
        <p:nvSpPr>
          <p:cNvPr id="1832" name="Google Shape;1832;p122"/>
          <p:cNvSpPr/>
          <p:nvPr/>
        </p:nvSpPr>
        <p:spPr>
          <a:xfrm>
            <a:off x="4004775" y="2290100"/>
            <a:ext cx="1439100" cy="14391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F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33" name="Google Shape;1833;p122"/>
          <p:cNvSpPr/>
          <p:nvPr/>
        </p:nvSpPr>
        <p:spPr>
          <a:xfrm>
            <a:off x="6193800" y="2317700"/>
            <a:ext cx="1439100" cy="14391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M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34" name="Google Shape;1834;p122"/>
          <p:cNvSpPr txBox="1"/>
          <p:nvPr/>
        </p:nvSpPr>
        <p:spPr>
          <a:xfrm>
            <a:off x="3254725" y="29967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FREQUENCY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35" name="Google Shape;1835;p122"/>
          <p:cNvSpPr txBox="1"/>
          <p:nvPr/>
        </p:nvSpPr>
        <p:spPr>
          <a:xfrm>
            <a:off x="6108600" y="3027475"/>
            <a:ext cx="160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MONETARY</a:t>
            </a:r>
            <a:endParaRPr/>
          </a:p>
        </p:txBody>
      </p:sp>
      <p:sp>
        <p:nvSpPr>
          <p:cNvPr id="1836" name="Google Shape;1836;p122"/>
          <p:cNvSpPr txBox="1"/>
          <p:nvPr/>
        </p:nvSpPr>
        <p:spPr>
          <a:xfrm>
            <a:off x="1600600" y="3756800"/>
            <a:ext cx="173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距離最近一次消費的時間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837" name="Google Shape;1837;p122"/>
          <p:cNvSpPr txBox="1"/>
          <p:nvPr/>
        </p:nvSpPr>
        <p:spPr>
          <a:xfrm>
            <a:off x="4197775" y="3756800"/>
            <a:ext cx="118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消費頻率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838" name="Google Shape;1838;p122"/>
          <p:cNvSpPr txBox="1"/>
          <p:nvPr/>
        </p:nvSpPr>
        <p:spPr>
          <a:xfrm>
            <a:off x="6108600" y="3756800"/>
            <a:ext cx="16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累計消費金額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2"/>
        </a:solidFill>
      </p:bgPr>
    </p:bg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23"/>
          <p:cNvSpPr/>
          <p:nvPr/>
        </p:nvSpPr>
        <p:spPr>
          <a:xfrm>
            <a:off x="148525" y="2444275"/>
            <a:ext cx="8846100" cy="1235400"/>
          </a:xfrm>
          <a:prstGeom prst="rect">
            <a:avLst/>
          </a:prstGeom>
          <a:solidFill>
            <a:srgbClr val="D4CBBB">
              <a:alpha val="39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23"/>
          <p:cNvSpPr/>
          <p:nvPr/>
        </p:nvSpPr>
        <p:spPr>
          <a:xfrm>
            <a:off x="148525" y="3760525"/>
            <a:ext cx="8846100" cy="1235400"/>
          </a:xfrm>
          <a:prstGeom prst="rect">
            <a:avLst/>
          </a:prstGeom>
          <a:solidFill>
            <a:srgbClr val="D4CBBB">
              <a:alpha val="39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23"/>
          <p:cNvSpPr/>
          <p:nvPr/>
        </p:nvSpPr>
        <p:spPr>
          <a:xfrm>
            <a:off x="148525" y="1121725"/>
            <a:ext cx="8846100" cy="1235400"/>
          </a:xfrm>
          <a:prstGeom prst="rect">
            <a:avLst/>
          </a:prstGeom>
          <a:solidFill>
            <a:srgbClr val="D4CBBB">
              <a:alpha val="39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23"/>
          <p:cNvSpPr/>
          <p:nvPr/>
        </p:nvSpPr>
        <p:spPr>
          <a:xfrm>
            <a:off x="281925" y="1197975"/>
            <a:ext cx="488100" cy="1086600"/>
          </a:xfrm>
          <a:prstGeom prst="roundRect">
            <a:avLst>
              <a:gd fmla="val 16667" name="adj"/>
            </a:avLst>
          </a:prstGeom>
          <a:solidFill>
            <a:srgbClr val="E6B8AF">
              <a:alpha val="34510"/>
            </a:srgbClr>
          </a:solidFill>
          <a:ln cap="flat" cmpd="sng" w="19050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H1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47" name="Google Shape;1847;p123"/>
          <p:cNvSpPr/>
          <p:nvPr/>
        </p:nvSpPr>
        <p:spPr>
          <a:xfrm>
            <a:off x="281925" y="2515475"/>
            <a:ext cx="488100" cy="1086600"/>
          </a:xfrm>
          <a:prstGeom prst="roundRect">
            <a:avLst>
              <a:gd fmla="val 16667" name="adj"/>
            </a:avLst>
          </a:prstGeom>
          <a:solidFill>
            <a:srgbClr val="E6B8AF">
              <a:alpha val="34510"/>
            </a:srgbClr>
          </a:solidFill>
          <a:ln cap="flat" cmpd="sng" w="19050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H2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48" name="Google Shape;1848;p123"/>
          <p:cNvSpPr/>
          <p:nvPr/>
        </p:nvSpPr>
        <p:spPr>
          <a:xfrm>
            <a:off x="281925" y="3885300"/>
            <a:ext cx="488100" cy="982200"/>
          </a:xfrm>
          <a:prstGeom prst="roundRect">
            <a:avLst>
              <a:gd fmla="val 16667" name="adj"/>
            </a:avLst>
          </a:prstGeom>
          <a:solidFill>
            <a:srgbClr val="E6B8AF">
              <a:alpha val="34510"/>
            </a:srgbClr>
          </a:solidFill>
          <a:ln cap="flat" cmpd="sng" w="19050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H3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49" name="Google Shape;1849;p123"/>
          <p:cNvSpPr txBox="1"/>
          <p:nvPr/>
        </p:nvSpPr>
        <p:spPr>
          <a:xfrm>
            <a:off x="4973000" y="1221750"/>
            <a:ext cx="38781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聽快音樂比聽慢音樂有更高喚醒水平 &amp; 愉悅感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  Bruner, 1990; Kellaris and Kent, 1991/1994; Sweeney and Wyber, 2002 (no.2), </a:t>
            </a:r>
            <a:r>
              <a:rPr b="1" lang="zh-TW"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Chen et al., 2009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聽快音樂節奏有更多的移動頻率和更短的感知瀏覽時間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latin typeface="Manrope"/>
                <a:ea typeface="Manrope"/>
                <a:cs typeface="Manrope"/>
                <a:sym typeface="Manrope"/>
              </a:rPr>
              <a:t>   Lai et al., 2011 (no.3)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50" name="Google Shape;1850;p123"/>
          <p:cNvSpPr txBox="1"/>
          <p:nvPr/>
        </p:nvSpPr>
        <p:spPr>
          <a:xfrm>
            <a:off x="4973000" y="2591875"/>
            <a:ext cx="38781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經典音樂會讓人有較高的服務品質跟愉悅感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  Kellaris and Kent, 1994; Sweeney and Wyber, 2002 (no.2)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經典音樂喚起高價商品感知、與高價商品關聯(多花錢)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latin typeface="Manrope"/>
                <a:ea typeface="Manrope"/>
                <a:cs typeface="Manrope"/>
                <a:sym typeface="Manrope"/>
              </a:rPr>
              <a:t>   Spangenberg, 1990; Stone, 1983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51" name="Google Shape;1851;p123"/>
          <p:cNvSpPr txBox="1"/>
          <p:nvPr/>
        </p:nvSpPr>
        <p:spPr>
          <a:xfrm>
            <a:off x="869640" y="1434075"/>
            <a:ext cx="3786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受「快音樂」足夠介入的受試者比聽過「慢音樂」的受測者，對網購平台之客戶價值會顯著提高</a:t>
            </a:r>
            <a:endParaRPr/>
          </a:p>
        </p:txBody>
      </p:sp>
      <p:sp>
        <p:nvSpPr>
          <p:cNvPr id="1852" name="Google Shape;1852;p123"/>
          <p:cNvSpPr txBox="1"/>
          <p:nvPr/>
        </p:nvSpPr>
        <p:spPr>
          <a:xfrm>
            <a:off x="869640" y="2786725"/>
            <a:ext cx="3878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受「經典音樂」足夠介入的受試者比聽過「流行音樂」的受試者，對網購平台之客戶價值會顯著提高</a:t>
            </a:r>
            <a:endParaRPr/>
          </a:p>
        </p:txBody>
      </p:sp>
      <p:sp>
        <p:nvSpPr>
          <p:cNvPr id="1853" name="Google Shape;1853;p123"/>
          <p:cNvSpPr txBox="1"/>
          <p:nvPr/>
        </p:nvSpPr>
        <p:spPr>
          <a:xfrm>
            <a:off x="854225" y="4113900"/>
            <a:ext cx="3878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受「經典且快音樂」足夠介入的受試者比聽過「流行且慢音樂」的受試者，對網購平台之客戶價值會顯著提高</a:t>
            </a:r>
            <a:endParaRPr/>
          </a:p>
        </p:txBody>
      </p:sp>
      <p:sp>
        <p:nvSpPr>
          <p:cNvPr id="1854" name="Google Shape;1854;p123"/>
          <p:cNvSpPr txBox="1"/>
          <p:nvPr/>
        </p:nvSpPr>
        <p:spPr>
          <a:xfrm>
            <a:off x="4973000" y="3965250"/>
            <a:ext cx="39696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根據 H1 &amp; H2 假設，我們推定 H3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慢速流行音樂和快節奏古典音樂與最高水平的愉悅感、服務品質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latin typeface="Manrope"/>
                <a:ea typeface="Manrope"/>
                <a:cs typeface="Manrope"/>
                <a:sym typeface="Manrope"/>
              </a:rPr>
              <a:t>   Sweeney and Wyber, 2002 (no.2)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855" name="Google Shape;1855;p123"/>
          <p:cNvCxnSpPr/>
          <p:nvPr/>
        </p:nvCxnSpPr>
        <p:spPr>
          <a:xfrm>
            <a:off x="4884725" y="1275225"/>
            <a:ext cx="0" cy="899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p123"/>
          <p:cNvCxnSpPr/>
          <p:nvPr/>
        </p:nvCxnSpPr>
        <p:spPr>
          <a:xfrm>
            <a:off x="4884725" y="2586113"/>
            <a:ext cx="0" cy="899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7" name="Google Shape;1857;p123"/>
          <p:cNvCxnSpPr/>
          <p:nvPr/>
        </p:nvCxnSpPr>
        <p:spPr>
          <a:xfrm>
            <a:off x="4884725" y="3917238"/>
            <a:ext cx="0" cy="899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123"/>
          <p:cNvSpPr txBox="1"/>
          <p:nvPr>
            <p:ph idx="4294967295" type="title"/>
          </p:nvPr>
        </p:nvSpPr>
        <p:spPr>
          <a:xfrm>
            <a:off x="120825" y="252600"/>
            <a:ext cx="39225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chemeClr val="lt1"/>
                </a:solidFill>
              </a:rPr>
              <a:t>Hypothesis Development</a:t>
            </a:r>
            <a:endParaRPr b="1" sz="2500">
              <a:solidFill>
                <a:srgbClr val="664B34"/>
              </a:solidFill>
            </a:endParaRPr>
          </a:p>
        </p:txBody>
      </p:sp>
      <p:cxnSp>
        <p:nvCxnSpPr>
          <p:cNvPr id="1859" name="Google Shape;1859;p123"/>
          <p:cNvCxnSpPr>
            <a:stCxn id="1860" idx="3"/>
            <a:endCxn id="1861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123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62" name="Google Shape;1862;p123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63" name="Google Shape;1863;p123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61" name="Google Shape;1861;p123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554" y="2714150"/>
            <a:ext cx="3231933" cy="2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0"/>
          <p:cNvSpPr/>
          <p:nvPr/>
        </p:nvSpPr>
        <p:spPr>
          <a:xfrm>
            <a:off x="5442050" y="1156950"/>
            <a:ext cx="3187200" cy="1362300"/>
          </a:xfrm>
          <a:prstGeom prst="rect">
            <a:avLst/>
          </a:prstGeom>
          <a:solidFill>
            <a:srgbClr val="DCE5FF"/>
          </a:solidFill>
          <a:ln cap="flat" cmpd="sng" w="2857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0"/>
          <p:cNvSpPr/>
          <p:nvPr/>
        </p:nvSpPr>
        <p:spPr>
          <a:xfrm>
            <a:off x="604175" y="1156950"/>
            <a:ext cx="3187200" cy="1362300"/>
          </a:xfrm>
          <a:prstGeom prst="rect">
            <a:avLst/>
          </a:prstGeom>
          <a:solidFill>
            <a:srgbClr val="DCE5FF"/>
          </a:solidFill>
          <a:ln cap="flat" cmpd="sng" w="2857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0"/>
          <p:cNvSpPr txBox="1"/>
          <p:nvPr>
            <p:ph idx="4294967295" type="title"/>
          </p:nvPr>
        </p:nvSpPr>
        <p:spPr>
          <a:xfrm>
            <a:off x="120825" y="176400"/>
            <a:ext cx="7494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Literature Review / 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Hypothesis Development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3" name="Google Shape;703;p70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704" name="Google Shape;704;p70"/>
            <p:cNvCxnSpPr>
              <a:stCxn id="705" idx="3"/>
              <a:endCxn id="706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7" name="Google Shape;707;p70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708" name="Google Shape;708;p70"/>
              <p:cNvCxnSpPr>
                <a:stCxn id="709" idx="3"/>
                <a:endCxn id="710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09" name="Google Shape;709;p70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11" name="Google Shape;711;p70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10" name="Google Shape;710;p70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05" name="Google Shape;705;p70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12" name="Google Shape;712;p70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06" name="Google Shape;706;p70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713" name="Google Shape;713;p7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714" name="Google Shape;71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99" y="1232125"/>
            <a:ext cx="1152902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191" y="1339160"/>
            <a:ext cx="969665" cy="969668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0"/>
          <p:cNvSpPr txBox="1"/>
          <p:nvPr/>
        </p:nvSpPr>
        <p:spPr>
          <a:xfrm>
            <a:off x="779800" y="1568950"/>
            <a:ext cx="134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FAST TEMPO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MUSIC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7" name="Google Shape;717;p70"/>
          <p:cNvSpPr txBox="1"/>
          <p:nvPr/>
        </p:nvSpPr>
        <p:spPr>
          <a:xfrm>
            <a:off x="7171850" y="1532275"/>
            <a:ext cx="134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CLASSIC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MUSIC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8" name="Google Shape;718;p70"/>
          <p:cNvSpPr/>
          <p:nvPr/>
        </p:nvSpPr>
        <p:spPr>
          <a:xfrm rot="2363113">
            <a:off x="2607415" y="2690257"/>
            <a:ext cx="921468" cy="55013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0"/>
          <p:cNvSpPr/>
          <p:nvPr/>
        </p:nvSpPr>
        <p:spPr>
          <a:xfrm flipH="1" rot="-2363113">
            <a:off x="5542415" y="2690257"/>
            <a:ext cx="921468" cy="55013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2"/>
        </a:solidFill>
      </p:bgPr>
    </p:bg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24"/>
          <p:cNvSpPr/>
          <p:nvPr/>
        </p:nvSpPr>
        <p:spPr>
          <a:xfrm>
            <a:off x="384500" y="1851775"/>
            <a:ext cx="461700" cy="446700"/>
          </a:xfrm>
          <a:prstGeom prst="roundRect">
            <a:avLst>
              <a:gd fmla="val 16667" name="adj"/>
            </a:avLst>
          </a:prstGeom>
          <a:solidFill>
            <a:srgbClr val="E6B8AF">
              <a:alpha val="34510"/>
            </a:srgbClr>
          </a:solidFill>
          <a:ln cap="flat" cmpd="sng" w="19050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H1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69" name="Google Shape;1869;p124"/>
          <p:cNvSpPr/>
          <p:nvPr/>
        </p:nvSpPr>
        <p:spPr>
          <a:xfrm>
            <a:off x="384500" y="2435276"/>
            <a:ext cx="461700" cy="446700"/>
          </a:xfrm>
          <a:prstGeom prst="roundRect">
            <a:avLst>
              <a:gd fmla="val 16667" name="adj"/>
            </a:avLst>
          </a:prstGeom>
          <a:solidFill>
            <a:srgbClr val="E6B8AF">
              <a:alpha val="34510"/>
            </a:srgbClr>
          </a:solidFill>
          <a:ln cap="flat" cmpd="sng" w="19050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H2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70" name="Google Shape;1870;p124"/>
          <p:cNvSpPr/>
          <p:nvPr/>
        </p:nvSpPr>
        <p:spPr>
          <a:xfrm>
            <a:off x="384500" y="3018775"/>
            <a:ext cx="461700" cy="446700"/>
          </a:xfrm>
          <a:prstGeom prst="roundRect">
            <a:avLst>
              <a:gd fmla="val 16667" name="adj"/>
            </a:avLst>
          </a:prstGeom>
          <a:solidFill>
            <a:srgbClr val="E6B8AF">
              <a:alpha val="34510"/>
            </a:srgbClr>
          </a:solidFill>
          <a:ln cap="flat" cmpd="sng" w="19050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H3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71" name="Google Shape;1871;p124"/>
          <p:cNvSpPr txBox="1"/>
          <p:nvPr/>
        </p:nvSpPr>
        <p:spPr>
          <a:xfrm>
            <a:off x="950525" y="1891275"/>
            <a:ext cx="79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受</a:t>
            </a:r>
            <a:r>
              <a:rPr b="1" lang="zh-TW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快音樂</a:t>
            </a: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(經典與流行)的受試者比</a:t>
            </a:r>
            <a:r>
              <a:rPr b="1" lang="zh-TW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慢音樂</a:t>
            </a: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(經典與流行)的受試者，對網購平台之客戶價值會顯著提高</a:t>
            </a:r>
            <a:endParaRPr b="1" sz="12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872" name="Google Shape;1872;p124"/>
          <p:cNvSpPr txBox="1"/>
          <p:nvPr/>
        </p:nvSpPr>
        <p:spPr>
          <a:xfrm>
            <a:off x="950537" y="2481925"/>
            <a:ext cx="78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受</a:t>
            </a:r>
            <a:r>
              <a:rPr b="1" lang="zh-TW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經典音樂</a:t>
            </a: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(快+慢)的受試者比</a:t>
            </a:r>
            <a:r>
              <a:rPr b="1" lang="zh-TW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流行音樂</a:t>
            </a: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(快+慢)的受試者，對網購平台之客戶價值會顯著提高</a:t>
            </a:r>
            <a:endParaRPr b="1" sz="12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873" name="Google Shape;1873;p124"/>
          <p:cNvSpPr txBox="1"/>
          <p:nvPr/>
        </p:nvSpPr>
        <p:spPr>
          <a:xfrm>
            <a:off x="950525" y="3042025"/>
            <a:ext cx="74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受</a:t>
            </a:r>
            <a:r>
              <a:rPr b="1" lang="zh-TW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經典且快音樂</a:t>
            </a: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的受試者比</a:t>
            </a:r>
            <a:r>
              <a:rPr b="1" lang="zh-TW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流行且慢音樂</a:t>
            </a: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的受試者，對網購平台之客戶價值會顯著提高</a:t>
            </a:r>
            <a:endParaRPr b="1" sz="12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874" name="Google Shape;1874;p124"/>
          <p:cNvSpPr txBox="1"/>
          <p:nvPr>
            <p:ph idx="4294967295" type="title"/>
          </p:nvPr>
        </p:nvSpPr>
        <p:spPr>
          <a:xfrm>
            <a:off x="300925" y="235900"/>
            <a:ext cx="39225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chemeClr val="lt1"/>
                </a:solidFill>
              </a:rPr>
              <a:t>Hypothesis</a:t>
            </a:r>
            <a:endParaRPr b="1" sz="2500">
              <a:solidFill>
                <a:srgbClr val="664B34"/>
              </a:solidFill>
            </a:endParaRPr>
          </a:p>
        </p:txBody>
      </p:sp>
      <p:cxnSp>
        <p:nvCxnSpPr>
          <p:cNvPr id="1875" name="Google Shape;1875;p124"/>
          <p:cNvCxnSpPr>
            <a:stCxn id="1876" idx="3"/>
            <a:endCxn id="1877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124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78" name="Google Shape;1878;p124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79" name="Google Shape;1879;p124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77" name="Google Shape;1877;p124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80" name="Google Shape;1880;p124"/>
          <p:cNvSpPr txBox="1"/>
          <p:nvPr/>
        </p:nvSpPr>
        <p:spPr>
          <a:xfrm>
            <a:off x="300925" y="1321338"/>
            <a:ext cx="45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Kulim Park"/>
                <a:ea typeface="Kulim Park"/>
                <a:cs typeface="Kulim Park"/>
                <a:sym typeface="Kulim Park"/>
              </a:rPr>
              <a:t>受到足夠音樂介入程度之受測者，於</a:t>
            </a:r>
            <a:r>
              <a:rPr b="1" lang="zh-TW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統計週期內， </a:t>
            </a:r>
            <a:endParaRPr/>
          </a:p>
        </p:txBody>
      </p:sp>
      <p:sp>
        <p:nvSpPr>
          <p:cNvPr id="1881" name="Google Shape;1881;p124"/>
          <p:cNvSpPr txBox="1"/>
          <p:nvPr/>
        </p:nvSpPr>
        <p:spPr>
          <a:xfrm>
            <a:off x="308300" y="3892725"/>
            <a:ext cx="625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latin typeface="Kulim Park"/>
                <a:ea typeface="Kulim Park"/>
                <a:cs typeface="Kulim Park"/>
                <a:sym typeface="Kulim Park"/>
              </a:rPr>
              <a:t>Speed＝Fast / Slow</a:t>
            </a:r>
            <a:endParaRPr b="1" sz="1200">
              <a:solidFill>
                <a:srgbClr val="595959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latin typeface="Kulim Park"/>
                <a:ea typeface="Kulim Park"/>
                <a:cs typeface="Kulim Park"/>
                <a:sym typeface="Kulim Park"/>
              </a:rPr>
              <a:t>Music Attribute＝Classic / POP</a:t>
            </a:r>
            <a:endParaRPr b="1" sz="1200">
              <a:solidFill>
                <a:srgbClr val="595959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latin typeface="Kulim Park"/>
                <a:ea typeface="Kulim Park"/>
                <a:cs typeface="Kulim Park"/>
                <a:sym typeface="Kulim Park"/>
              </a:rPr>
              <a:t>對網購平台之客戶價值  = RFM Index＝ ⅓ Recency + ⅓ Frequency + ⅓ Monetary</a:t>
            </a:r>
            <a:endParaRPr b="1" sz="1200">
              <a:solidFill>
                <a:srgbClr val="595959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25"/>
          <p:cNvSpPr txBox="1"/>
          <p:nvPr>
            <p:ph type="title"/>
          </p:nvPr>
        </p:nvSpPr>
        <p:spPr>
          <a:xfrm>
            <a:off x="796200" y="1404450"/>
            <a:ext cx="5116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Theoretical Framework</a:t>
            </a:r>
            <a:endParaRPr b="1" sz="48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2"/>
        </a:solidFill>
      </p:bgPr>
    </p:bg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1" name="Google Shape;1891;p126"/>
          <p:cNvGrpSpPr/>
          <p:nvPr/>
        </p:nvGrpSpPr>
        <p:grpSpPr>
          <a:xfrm>
            <a:off x="433800" y="2348600"/>
            <a:ext cx="2642400" cy="1276500"/>
            <a:chOff x="433825" y="3703975"/>
            <a:chExt cx="2642400" cy="1276500"/>
          </a:xfrm>
        </p:grpSpPr>
        <p:sp>
          <p:nvSpPr>
            <p:cNvPr id="1892" name="Google Shape;1892;p126"/>
            <p:cNvSpPr/>
            <p:nvPr/>
          </p:nvSpPr>
          <p:spPr>
            <a:xfrm>
              <a:off x="433825" y="3703975"/>
              <a:ext cx="2642400" cy="1276500"/>
            </a:xfrm>
            <a:prstGeom prst="rect">
              <a:avLst/>
            </a:prstGeom>
            <a:solidFill>
              <a:schemeClr val="accent6"/>
            </a:solidFill>
            <a:ln cap="flat" cmpd="sng" w="28575">
              <a:solidFill>
                <a:srgbClr val="887C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595959"/>
                  </a:solidFill>
                </a:rPr>
                <a:t> </a:t>
              </a:r>
              <a:endParaRPr b="1">
                <a:solidFill>
                  <a:srgbClr val="595959"/>
                </a:solidFill>
              </a:endParaRPr>
            </a:p>
          </p:txBody>
        </p:sp>
        <p:sp>
          <p:nvSpPr>
            <p:cNvPr id="1893" name="Google Shape;1893;p126"/>
            <p:cNvSpPr txBox="1"/>
            <p:nvPr/>
          </p:nvSpPr>
          <p:spPr>
            <a:xfrm>
              <a:off x="1054075" y="3868500"/>
              <a:ext cx="160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ontserrat"/>
                  <a:ea typeface="Montserrat"/>
                  <a:cs typeface="Montserrat"/>
                  <a:sym typeface="Montserrat"/>
                </a:rPr>
                <a:t>因子 A: Speed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94" name="Google Shape;1894;p126"/>
            <p:cNvSpPr/>
            <p:nvPr/>
          </p:nvSpPr>
          <p:spPr>
            <a:xfrm>
              <a:off x="1907750" y="442014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accent6"/>
                  </a:solidFill>
                  <a:latin typeface="Manrope"/>
                  <a:ea typeface="Manrope"/>
                  <a:cs typeface="Manrope"/>
                  <a:sym typeface="Manrope"/>
                </a:rPr>
                <a:t>快速</a:t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895" name="Google Shape;1895;p126"/>
            <p:cNvSpPr/>
            <p:nvPr/>
          </p:nvSpPr>
          <p:spPr>
            <a:xfrm>
              <a:off x="669000" y="442014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accent6"/>
                  </a:solidFill>
                  <a:latin typeface="Manrope"/>
                  <a:ea typeface="Manrope"/>
                  <a:cs typeface="Manrope"/>
                  <a:sym typeface="Manrope"/>
                </a:rPr>
                <a:t>慢速</a:t>
              </a:r>
              <a:endParaRPr>
                <a:solidFill>
                  <a:schemeClr val="accent6"/>
                </a:solidFill>
              </a:endParaRPr>
            </a:p>
          </p:txBody>
        </p:sp>
      </p:grpSp>
      <p:cxnSp>
        <p:nvCxnSpPr>
          <p:cNvPr id="1896" name="Google Shape;1896;p126"/>
          <p:cNvCxnSpPr>
            <a:stCxn id="1897" idx="3"/>
            <a:endCxn id="1898" idx="1"/>
          </p:cNvCxnSpPr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126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99" name="Google Shape;1899;p126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0" name="Google Shape;1900;p126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98" name="Google Shape;1898;p126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1" name="Google Shape;1901;p126"/>
          <p:cNvSpPr/>
          <p:nvPr/>
        </p:nvSpPr>
        <p:spPr>
          <a:xfrm>
            <a:off x="503025" y="1320450"/>
            <a:ext cx="2642400" cy="461700"/>
          </a:xfrm>
          <a:prstGeom prst="rect">
            <a:avLst/>
          </a:prstGeom>
          <a:solidFill>
            <a:srgbClr val="D4CBBB">
              <a:alpha val="39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lt1"/>
                </a:solidFill>
              </a:rPr>
              <a:t>Genre 與 Speed 會交互影響，為相依自變數，H3 探討 同時受 AC &amp; BF 之交互作用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902" name="Google Shape;1902;p126"/>
          <p:cNvSpPr/>
          <p:nvPr/>
        </p:nvSpPr>
        <p:spPr>
          <a:xfrm>
            <a:off x="6258950" y="989425"/>
            <a:ext cx="2528400" cy="523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6D9EEB"/>
                </a:solidFill>
              </a:rPr>
              <a:t>音樂介入程度；</a:t>
            </a:r>
            <a:endParaRPr b="1" sz="1100">
              <a:solidFill>
                <a:srgbClr val="6D9EE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6D9EEB"/>
                </a:solidFill>
              </a:rPr>
              <a:t>消費習慣；消費時間 </a:t>
            </a:r>
            <a:endParaRPr b="1" sz="1100">
              <a:solidFill>
                <a:srgbClr val="6D9EEB"/>
              </a:solidFill>
            </a:endParaRPr>
          </a:p>
        </p:txBody>
      </p:sp>
      <p:sp>
        <p:nvSpPr>
          <p:cNvPr id="1903" name="Google Shape;1903;p126"/>
          <p:cNvSpPr txBox="1"/>
          <p:nvPr/>
        </p:nvSpPr>
        <p:spPr>
          <a:xfrm>
            <a:off x="7114700" y="566900"/>
            <a:ext cx="73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D9EEB"/>
                </a:solidFill>
              </a:rPr>
              <a:t>CV</a:t>
            </a:r>
            <a:endParaRPr>
              <a:solidFill>
                <a:srgbClr val="6D9EE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04" name="Google Shape;1904;p126"/>
          <p:cNvSpPr txBox="1"/>
          <p:nvPr/>
        </p:nvSpPr>
        <p:spPr>
          <a:xfrm>
            <a:off x="1502575" y="1925988"/>
            <a:ext cx="7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DB634B"/>
                </a:solidFill>
                <a:latin typeface="Montserrat"/>
                <a:ea typeface="Montserrat"/>
                <a:cs typeface="Montserrat"/>
                <a:sym typeface="Montserrat"/>
              </a:rPr>
              <a:t>IV</a:t>
            </a:r>
            <a:endParaRPr b="1" sz="1800">
              <a:solidFill>
                <a:srgbClr val="DB63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5" name="Google Shape;1905;p126"/>
          <p:cNvSpPr txBox="1"/>
          <p:nvPr/>
        </p:nvSpPr>
        <p:spPr>
          <a:xfrm>
            <a:off x="4251125" y="239020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06" name="Google Shape;1906;p126"/>
          <p:cNvSpPr txBox="1"/>
          <p:nvPr/>
        </p:nvSpPr>
        <p:spPr>
          <a:xfrm>
            <a:off x="4301952" y="2334525"/>
            <a:ext cx="6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H1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07" name="Google Shape;1907;p126"/>
          <p:cNvSpPr/>
          <p:nvPr/>
        </p:nvSpPr>
        <p:spPr>
          <a:xfrm>
            <a:off x="6258950" y="2303450"/>
            <a:ext cx="2528400" cy="2677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rgbClr val="887C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887C62"/>
                </a:solidFill>
                <a:latin typeface="Montserrat"/>
                <a:ea typeface="Montserrat"/>
                <a:cs typeface="Montserrat"/>
                <a:sym typeface="Montserrat"/>
              </a:rPr>
              <a:t>monetary 平均週期消費金</a:t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887C62"/>
                </a:solidFill>
                <a:latin typeface="Montserrat"/>
                <a:ea typeface="Montserrat"/>
                <a:cs typeface="Montserrat"/>
                <a:sym typeface="Montserrat"/>
              </a:rPr>
              <a:t>Frequency 消費頻率</a:t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887C62"/>
                </a:solidFill>
                <a:latin typeface="Montserrat"/>
                <a:ea typeface="Montserrat"/>
                <a:cs typeface="Montserrat"/>
                <a:sym typeface="Montserrat"/>
              </a:rPr>
              <a:t>Recency 新近度</a:t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8" name="Google Shape;1908;p126"/>
          <p:cNvSpPr txBox="1"/>
          <p:nvPr/>
        </p:nvSpPr>
        <p:spPr>
          <a:xfrm>
            <a:off x="4376300" y="4684950"/>
            <a:ext cx="6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H2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09" name="Google Shape;1909;p126"/>
          <p:cNvSpPr txBox="1"/>
          <p:nvPr/>
        </p:nvSpPr>
        <p:spPr>
          <a:xfrm>
            <a:off x="5153426" y="3303775"/>
            <a:ext cx="6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H3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10" name="Google Shape;1910;p126"/>
          <p:cNvSpPr txBox="1"/>
          <p:nvPr/>
        </p:nvSpPr>
        <p:spPr>
          <a:xfrm>
            <a:off x="7231850" y="1875400"/>
            <a:ext cx="7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DB634B"/>
                </a:solidFill>
                <a:latin typeface="Montserrat"/>
                <a:ea typeface="Montserrat"/>
                <a:cs typeface="Montserrat"/>
                <a:sym typeface="Montserrat"/>
              </a:rPr>
              <a:t>DV </a:t>
            </a:r>
            <a:endParaRPr b="1" sz="1800">
              <a:solidFill>
                <a:srgbClr val="DB63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1" name="Google Shape;1911;p126"/>
          <p:cNvCxnSpPr/>
          <p:nvPr/>
        </p:nvCxnSpPr>
        <p:spPr>
          <a:xfrm flipH="1" rot="10800000">
            <a:off x="3076200" y="2697475"/>
            <a:ext cx="3159600" cy="3900"/>
          </a:xfrm>
          <a:prstGeom prst="straightConnector1">
            <a:avLst/>
          </a:prstGeom>
          <a:noFill/>
          <a:ln cap="flat" cmpd="sng" w="28575">
            <a:solidFill>
              <a:srgbClr val="887C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126"/>
          <p:cNvCxnSpPr/>
          <p:nvPr/>
        </p:nvCxnSpPr>
        <p:spPr>
          <a:xfrm flipH="1" rot="10800000">
            <a:off x="3076200" y="4648725"/>
            <a:ext cx="3159600" cy="3900"/>
          </a:xfrm>
          <a:prstGeom prst="straightConnector1">
            <a:avLst/>
          </a:prstGeom>
          <a:noFill/>
          <a:ln cap="flat" cmpd="sng" w="28575">
            <a:solidFill>
              <a:srgbClr val="887C6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13" name="Google Shape;1913;p126"/>
          <p:cNvGrpSpPr/>
          <p:nvPr/>
        </p:nvGrpSpPr>
        <p:grpSpPr>
          <a:xfrm>
            <a:off x="433800" y="3766250"/>
            <a:ext cx="2642400" cy="1214400"/>
            <a:chOff x="433800" y="2379650"/>
            <a:chExt cx="2642400" cy="1214400"/>
          </a:xfrm>
        </p:grpSpPr>
        <p:sp>
          <p:nvSpPr>
            <p:cNvPr id="1914" name="Google Shape;1914;p126"/>
            <p:cNvSpPr/>
            <p:nvPr/>
          </p:nvSpPr>
          <p:spPr>
            <a:xfrm>
              <a:off x="433800" y="2379650"/>
              <a:ext cx="2642400" cy="1214400"/>
            </a:xfrm>
            <a:prstGeom prst="rect">
              <a:avLst/>
            </a:prstGeom>
            <a:solidFill>
              <a:schemeClr val="accent6"/>
            </a:solidFill>
            <a:ln cap="flat" cmpd="sng" w="28575">
              <a:solidFill>
                <a:srgbClr val="887C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95959"/>
                </a:solidFill>
              </a:endParaRPr>
            </a:p>
          </p:txBody>
        </p:sp>
        <p:sp>
          <p:nvSpPr>
            <p:cNvPr id="1915" name="Google Shape;1915;p126"/>
            <p:cNvSpPr txBox="1"/>
            <p:nvPr/>
          </p:nvSpPr>
          <p:spPr>
            <a:xfrm>
              <a:off x="1047075" y="2466400"/>
              <a:ext cx="1401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ontserrat"/>
                  <a:ea typeface="Montserrat"/>
                  <a:cs typeface="Montserrat"/>
                  <a:sym typeface="Montserrat"/>
                </a:rPr>
                <a:t>因子 B: Genre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16" name="Google Shape;1916;p126"/>
            <p:cNvSpPr/>
            <p:nvPr/>
          </p:nvSpPr>
          <p:spPr>
            <a:xfrm>
              <a:off x="1907750" y="305199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accent6"/>
                  </a:solidFill>
                  <a:latin typeface="Manrope"/>
                  <a:ea typeface="Manrope"/>
                  <a:cs typeface="Manrope"/>
                  <a:sym typeface="Manrope"/>
                </a:rPr>
                <a:t>經典</a:t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917" name="Google Shape;1917;p126"/>
            <p:cNvSpPr/>
            <p:nvPr/>
          </p:nvSpPr>
          <p:spPr>
            <a:xfrm>
              <a:off x="614650" y="305199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accent6"/>
                  </a:solidFill>
                  <a:latin typeface="Manrope"/>
                  <a:ea typeface="Manrope"/>
                  <a:cs typeface="Manrope"/>
                  <a:sym typeface="Manrope"/>
                </a:rPr>
                <a:t>流行</a:t>
              </a: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918" name="Google Shape;1918;p126"/>
          <p:cNvGrpSpPr/>
          <p:nvPr/>
        </p:nvGrpSpPr>
        <p:grpSpPr>
          <a:xfrm>
            <a:off x="3076103" y="2997350"/>
            <a:ext cx="3137824" cy="1355400"/>
            <a:chOff x="3076250" y="2910650"/>
            <a:chExt cx="3182700" cy="1355400"/>
          </a:xfrm>
        </p:grpSpPr>
        <p:cxnSp>
          <p:nvCxnSpPr>
            <p:cNvPr id="1919" name="Google Shape;1919;p126"/>
            <p:cNvCxnSpPr/>
            <p:nvPr/>
          </p:nvCxnSpPr>
          <p:spPr>
            <a:xfrm>
              <a:off x="3076250" y="2910650"/>
              <a:ext cx="3182700" cy="6552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887C6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0" name="Google Shape;1920;p126"/>
            <p:cNvCxnSpPr/>
            <p:nvPr/>
          </p:nvCxnSpPr>
          <p:spPr>
            <a:xfrm flipH="1" rot="10800000">
              <a:off x="3076250" y="3565850"/>
              <a:ext cx="3182700" cy="7002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887C6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21" name="Google Shape;1921;p126"/>
          <p:cNvSpPr txBox="1"/>
          <p:nvPr/>
        </p:nvSpPr>
        <p:spPr>
          <a:xfrm>
            <a:off x="6797600" y="2697475"/>
            <a:ext cx="148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RFM指數</a:t>
            </a:r>
            <a:endParaRPr sz="2200"/>
          </a:p>
        </p:txBody>
      </p:sp>
      <p:sp>
        <p:nvSpPr>
          <p:cNvPr id="1922" name="Google Shape;1922;p126"/>
          <p:cNvSpPr txBox="1"/>
          <p:nvPr>
            <p:ph idx="4294967295" type="title"/>
          </p:nvPr>
        </p:nvSpPr>
        <p:spPr>
          <a:xfrm>
            <a:off x="433675" y="235900"/>
            <a:ext cx="37899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00">
                <a:solidFill>
                  <a:schemeClr val="lt1"/>
                </a:solidFill>
              </a:rPr>
              <a:t>Framework</a:t>
            </a:r>
            <a:endParaRPr b="1" sz="3700">
              <a:solidFill>
                <a:srgbClr val="664B34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27"/>
          <p:cNvSpPr txBox="1"/>
          <p:nvPr>
            <p:ph type="title"/>
          </p:nvPr>
        </p:nvSpPr>
        <p:spPr>
          <a:xfrm>
            <a:off x="796200" y="1903950"/>
            <a:ext cx="51168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Methodology</a:t>
            </a:r>
            <a:endParaRPr b="1" sz="48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3400"/>
              <a:buFont typeface="Kulim Park"/>
              <a:buChar char="-"/>
            </a:pPr>
            <a:r>
              <a:rPr b="1" lang="zh-TW" sz="34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measurement</a:t>
            </a:r>
            <a:endParaRPr b="1" sz="34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2" name="Google Shape;1932;p128"/>
          <p:cNvGraphicFramePr/>
          <p:nvPr/>
        </p:nvGraphicFramePr>
        <p:xfrm>
          <a:off x="275575" y="152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995875"/>
                <a:gridCol w="2941850"/>
                <a:gridCol w="2650325"/>
                <a:gridCol w="1983700"/>
              </a:tblGrid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Measure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Data Collection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09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IV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Fast / Slow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72 BPM or less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94 BPM or more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音樂分析軟體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Classic / Pop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18-19 世紀的音樂家 (e.g. 莫札特)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Spotify TOP 歌單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Spotify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DV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RFM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歷史購物</a:t>
                      </a: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紀錄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行為資料 (截圖)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3150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Control Variable</a:t>
                      </a:r>
                      <a:endParaRPr b="1" sz="13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Homogeneity of Song List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- 歌單長度 (1 hr)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- 歌曲平均長度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- 有無vocal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音樂分析軟體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Music Preference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音樂偏好度測試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Music Engagement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音樂熟悉度測試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Spotify 音樂播放紀錄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行為資料 (json 檔)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Online Platform Usage / </a:t>
                      </a: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消費習慣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購買頻率、金額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Demographic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性別、年齡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657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Having Spotify / Shopee account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問卷</a:t>
                      </a:r>
                      <a:endParaRPr sz="12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29"/>
          <p:cNvSpPr txBox="1"/>
          <p:nvPr>
            <p:ph type="title"/>
          </p:nvPr>
        </p:nvSpPr>
        <p:spPr>
          <a:xfrm>
            <a:off x="257975" y="550400"/>
            <a:ext cx="59028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64B34"/>
                </a:solidFill>
              </a:rPr>
              <a:t>DV怎麼算？ </a:t>
            </a:r>
            <a:endParaRPr b="1">
              <a:solidFill>
                <a:srgbClr val="664B3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664B34"/>
                </a:solidFill>
              </a:rPr>
              <a:t>RFM Index = ⅓ R’ + ⅓ F’ + ⅓ M’ = ⅓ (</a:t>
            </a:r>
            <a:r>
              <a:rPr b="1" lang="zh-TW" sz="2000">
                <a:solidFill>
                  <a:srgbClr val="664B34"/>
                </a:solidFill>
              </a:rPr>
              <a:t>R’+F’+M’</a:t>
            </a:r>
            <a:r>
              <a:rPr b="1" lang="zh-TW" sz="2000">
                <a:solidFill>
                  <a:srgbClr val="664B34"/>
                </a:solidFill>
              </a:rPr>
              <a:t>)</a:t>
            </a:r>
            <a:endParaRPr b="1" sz="2000">
              <a:solidFill>
                <a:srgbClr val="664B34"/>
              </a:solidFill>
            </a:endParaRPr>
          </a:p>
        </p:txBody>
      </p:sp>
      <p:sp>
        <p:nvSpPr>
          <p:cNvPr id="1938" name="Google Shape;1938;p1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aphicFrame>
        <p:nvGraphicFramePr>
          <p:cNvPr id="1939" name="Google Shape;1939;p129"/>
          <p:cNvGraphicFramePr/>
          <p:nvPr/>
        </p:nvGraphicFramePr>
        <p:xfrm>
          <a:off x="334163" y="17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647875"/>
                <a:gridCol w="2620275"/>
                <a:gridCol w="2040500"/>
                <a:gridCol w="2040375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本實驗定義</a:t>
                      </a:r>
                      <a:endParaRPr b="1" sz="16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前測資料處理</a:t>
                      </a:r>
                      <a:endParaRPr b="1" sz="16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後</a:t>
                      </a:r>
                      <a:r>
                        <a:rPr b="1" lang="zh-TW" sz="16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測資料處理</a:t>
                      </a:r>
                      <a:endParaRPr b="1" i="1" sz="16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Recency</a:t>
                      </a:r>
                      <a:r>
                        <a:rPr b="1" lang="zh-TW" sz="16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</a:t>
                      </a:r>
                      <a:endParaRPr b="1" sz="16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距離上次消費之時間長，(unit = Day)，進行反向編碼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-160900" lvl="0" marL="1440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Kulim Park"/>
                        <a:buChar char="●"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標準化 R/F/M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-160900" lvl="0" marL="1440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Kulim Park"/>
                        <a:buChar char="●"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INDEX = ⅓ 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(R’+F’+M’)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-160900" lvl="0" marL="1440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Kulim Park"/>
                        <a:buChar char="●"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視情況做 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ranking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-160900" lvl="0" marL="1440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Kulim Park"/>
                        <a:buChar char="●"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標準化 R/F/M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-160900" lvl="0" marL="1440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Kulim Park"/>
                        <a:buChar char="●"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INDEX = ⅓ (R’+F’+M’)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-160900" lvl="0" marL="1440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Kulim Park"/>
                        <a:buChar char="●"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視情況做 ranking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-72000" lvl="0" marL="1440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5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Frequency </a:t>
                      </a:r>
                      <a:endParaRPr b="1" sz="16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過去紀錄中，平均兩週內進行幾次購買行為 (消費次數/ 2週)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vMerge="1"/>
                <a:tc vMerge="1"/>
              </a:tr>
              <a:tr h="47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Monetary </a:t>
                      </a:r>
                      <a:endParaRPr b="1" sz="16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統計周期內消費的總金額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  <p:cxnSp>
        <p:nvCxnSpPr>
          <p:cNvPr id="1940" name="Google Shape;1940;p129"/>
          <p:cNvCxnSpPr/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1" name="Google Shape;1941;p129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42" name="Google Shape;1942;p129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43" name="Google Shape;1943;p129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44" name="Google Shape;1944;p129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3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950" name="Google Shape;1950;p130"/>
          <p:cNvSpPr txBox="1"/>
          <p:nvPr/>
        </p:nvSpPr>
        <p:spPr>
          <a:xfrm>
            <a:off x="163100" y="122188"/>
            <a:ext cx="623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664B34"/>
                </a:solidFill>
                <a:latin typeface="Kulim Park"/>
                <a:ea typeface="Kulim Park"/>
                <a:cs typeface="Kulim Park"/>
                <a:sym typeface="Kulim Park"/>
              </a:rPr>
              <a:t>RFM Measurement following (ranking)</a:t>
            </a:r>
            <a:endParaRPr b="1" sz="2400">
              <a:solidFill>
                <a:srgbClr val="664B34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951" name="Google Shape;1951;p130"/>
          <p:cNvSpPr/>
          <p:nvPr/>
        </p:nvSpPr>
        <p:spPr>
          <a:xfrm>
            <a:off x="1917325" y="2551525"/>
            <a:ext cx="1542000" cy="554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標準化 </a:t>
            </a:r>
            <a:endParaRPr b="1" sz="16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952" name="Google Shape;1952;p130"/>
          <p:cNvSpPr/>
          <p:nvPr/>
        </p:nvSpPr>
        <p:spPr>
          <a:xfrm>
            <a:off x="4743675" y="1419100"/>
            <a:ext cx="2626500" cy="45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Percentage Ranking</a:t>
            </a:r>
            <a:endParaRPr b="1" sz="16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953" name="Google Shape;1953;p130"/>
          <p:cNvSpPr/>
          <p:nvPr/>
        </p:nvSpPr>
        <p:spPr>
          <a:xfrm>
            <a:off x="4743675" y="2160240"/>
            <a:ext cx="2626500" cy="45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292929"/>
                </a:solidFill>
                <a:latin typeface="Kulim Park"/>
                <a:ea typeface="Kulim Park"/>
                <a:cs typeface="Kulim Park"/>
                <a:sym typeface="Kulim Park"/>
              </a:rPr>
              <a:t>5 points encoding</a:t>
            </a:r>
            <a:endParaRPr b="1" sz="16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954" name="Google Shape;1954;p130"/>
          <p:cNvSpPr/>
          <p:nvPr/>
        </p:nvSpPr>
        <p:spPr>
          <a:xfrm>
            <a:off x="4743675" y="2901388"/>
            <a:ext cx="2626500" cy="64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1600">
                <a:solidFill>
                  <a:srgbClr val="292929"/>
                </a:solidFill>
                <a:latin typeface="Kulim Park"/>
                <a:ea typeface="Kulim Park"/>
                <a:cs typeface="Kulim Park"/>
                <a:sym typeface="Kulim Park"/>
              </a:rPr>
              <a:t>K means + LEM2 -&gt; Lotal</a:t>
            </a:r>
            <a:endParaRPr b="1" sz="16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955" name="Google Shape;1955;p130"/>
          <p:cNvSpPr/>
          <p:nvPr/>
        </p:nvSpPr>
        <p:spPr>
          <a:xfrm>
            <a:off x="4794966" y="3823498"/>
            <a:ext cx="2626500" cy="45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292929"/>
                </a:solidFill>
                <a:latin typeface="Kulim Park"/>
                <a:ea typeface="Kulim Park"/>
                <a:cs typeface="Kulim Park"/>
                <a:sym typeface="Kulim Park"/>
              </a:rPr>
              <a:t>Do nothing </a:t>
            </a:r>
            <a:r>
              <a:rPr b="1" lang="zh-TW" sz="1600">
                <a:solidFill>
                  <a:srgbClr val="292929"/>
                </a:solidFill>
                <a:latin typeface="Kulim Park"/>
                <a:ea typeface="Kulim Park"/>
                <a:cs typeface="Kulim Park"/>
                <a:sym typeface="Kulim Park"/>
              </a:rPr>
              <a:t>(連續變數)</a:t>
            </a:r>
            <a:endParaRPr b="1" sz="1600">
              <a:solidFill>
                <a:srgbClr val="292929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cxnSp>
        <p:nvCxnSpPr>
          <p:cNvPr id="1956" name="Google Shape;1956;p130"/>
          <p:cNvCxnSpPr>
            <a:stCxn id="1951" idx="3"/>
            <a:endCxn id="1952" idx="1"/>
          </p:cNvCxnSpPr>
          <p:nvPr/>
        </p:nvCxnSpPr>
        <p:spPr>
          <a:xfrm flipH="1" rot="10800000">
            <a:off x="3459325" y="1648975"/>
            <a:ext cx="1284300" cy="1179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664B3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57" name="Google Shape;1957;p130"/>
          <p:cNvCxnSpPr>
            <a:stCxn id="1951" idx="3"/>
            <a:endCxn id="1953" idx="1"/>
          </p:cNvCxnSpPr>
          <p:nvPr/>
        </p:nvCxnSpPr>
        <p:spPr>
          <a:xfrm flipH="1" rot="10800000">
            <a:off x="3459325" y="2389975"/>
            <a:ext cx="1284300" cy="438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664B3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58" name="Google Shape;1958;p130"/>
          <p:cNvCxnSpPr>
            <a:stCxn id="1951" idx="3"/>
            <a:endCxn id="1955" idx="1"/>
          </p:cNvCxnSpPr>
          <p:nvPr/>
        </p:nvCxnSpPr>
        <p:spPr>
          <a:xfrm>
            <a:off x="3459325" y="2828575"/>
            <a:ext cx="1335600" cy="1224600"/>
          </a:xfrm>
          <a:prstGeom prst="bentConnector3">
            <a:avLst>
              <a:gd fmla="val 48192" name="adj1"/>
            </a:avLst>
          </a:prstGeom>
          <a:noFill/>
          <a:ln cap="flat" cmpd="sng" w="28575">
            <a:solidFill>
              <a:srgbClr val="664B3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59" name="Google Shape;1959;p130"/>
          <p:cNvCxnSpPr/>
          <p:nvPr/>
        </p:nvCxnSpPr>
        <p:spPr>
          <a:xfrm>
            <a:off x="3448025" y="2834450"/>
            <a:ext cx="1298700" cy="375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64B3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60" name="Google Shape;1960;p130"/>
          <p:cNvCxnSpPr/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1" name="Google Shape;1961;p130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62" name="Google Shape;1962;p130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63" name="Google Shape;1963;p130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64" name="Google Shape;1964;p130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31"/>
          <p:cNvSpPr txBox="1"/>
          <p:nvPr>
            <p:ph type="title"/>
          </p:nvPr>
        </p:nvSpPr>
        <p:spPr>
          <a:xfrm>
            <a:off x="796200" y="1903950"/>
            <a:ext cx="51168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Methodology</a:t>
            </a:r>
            <a:endParaRPr b="1" sz="48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3400"/>
              <a:buFont typeface="Kulim Park"/>
              <a:buChar char="-"/>
            </a:pPr>
            <a:r>
              <a:rPr b="1" lang="zh-TW" sz="34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procedure</a:t>
            </a:r>
            <a:endParaRPr b="1" sz="34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4" name="Google Shape;1974;p132"/>
          <p:cNvCxnSpPr/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5" name="Google Shape;1975;p132"/>
          <p:cNvSpPr txBox="1"/>
          <p:nvPr>
            <p:ph idx="1" type="subTitle"/>
          </p:nvPr>
        </p:nvSpPr>
        <p:spPr>
          <a:xfrm>
            <a:off x="6816175" y="3135013"/>
            <a:ext cx="7167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</a:rPr>
              <a:t>通過</a:t>
            </a:r>
            <a:endParaRPr b="1" sz="800">
              <a:solidFill>
                <a:srgbClr val="DB634B"/>
              </a:solidFill>
            </a:endParaRPr>
          </a:p>
        </p:txBody>
      </p:sp>
      <p:sp>
        <p:nvSpPr>
          <p:cNvPr id="1976" name="Google Shape;1976;p132"/>
          <p:cNvSpPr/>
          <p:nvPr/>
        </p:nvSpPr>
        <p:spPr>
          <a:xfrm>
            <a:off x="196150" y="2672225"/>
            <a:ext cx="1599300" cy="830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填寫前測問卷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977" name="Google Shape;1977;p132"/>
          <p:cNvCxnSpPr>
            <a:stCxn id="1976" idx="3"/>
            <a:endCxn id="1978" idx="1"/>
          </p:cNvCxnSpPr>
          <p:nvPr/>
        </p:nvCxnSpPr>
        <p:spPr>
          <a:xfrm flipH="1" rot="10800000">
            <a:off x="1795450" y="2337425"/>
            <a:ext cx="1149900" cy="7500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9" name="Google Shape;1979;p132"/>
          <p:cNvCxnSpPr>
            <a:stCxn id="1976" idx="3"/>
            <a:endCxn id="1980" idx="1"/>
          </p:cNvCxnSpPr>
          <p:nvPr/>
        </p:nvCxnSpPr>
        <p:spPr>
          <a:xfrm flipH="1" rot="10800000">
            <a:off x="1795450" y="2874125"/>
            <a:ext cx="1149900" cy="2133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132"/>
          <p:cNvCxnSpPr>
            <a:stCxn id="1978" idx="3"/>
            <a:endCxn id="1982" idx="2"/>
          </p:cNvCxnSpPr>
          <p:nvPr/>
        </p:nvCxnSpPr>
        <p:spPr>
          <a:xfrm>
            <a:off x="5242213" y="2337551"/>
            <a:ext cx="669000" cy="75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132"/>
          <p:cNvCxnSpPr>
            <a:stCxn id="1980" idx="3"/>
            <a:endCxn id="1982" idx="2"/>
          </p:cNvCxnSpPr>
          <p:nvPr/>
        </p:nvCxnSpPr>
        <p:spPr>
          <a:xfrm>
            <a:off x="5242088" y="2874028"/>
            <a:ext cx="669000" cy="2133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132"/>
          <p:cNvCxnSpPr>
            <a:stCxn id="1976" idx="3"/>
            <a:endCxn id="1985" idx="1"/>
          </p:cNvCxnSpPr>
          <p:nvPr/>
        </p:nvCxnSpPr>
        <p:spPr>
          <a:xfrm>
            <a:off x="1795450" y="3087425"/>
            <a:ext cx="1149900" cy="3234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132"/>
          <p:cNvCxnSpPr>
            <a:stCxn id="1985" idx="3"/>
            <a:endCxn id="1982" idx="2"/>
          </p:cNvCxnSpPr>
          <p:nvPr/>
        </p:nvCxnSpPr>
        <p:spPr>
          <a:xfrm flipH="1" rot="10800000">
            <a:off x="5242213" y="3087465"/>
            <a:ext cx="669000" cy="3234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7" name="Google Shape;1987;p132"/>
          <p:cNvSpPr txBox="1"/>
          <p:nvPr>
            <p:ph idx="1" type="subTitle"/>
          </p:nvPr>
        </p:nvSpPr>
        <p:spPr>
          <a:xfrm>
            <a:off x="139738" y="1067613"/>
            <a:ext cx="22923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1000"/>
              <a:t>邀請條件：</a:t>
            </a:r>
            <a:endParaRPr sz="1000"/>
          </a:p>
          <a:p>
            <a:pPr indent="-1534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zh-TW" sz="1000"/>
              <a:t>有 Spotify</a:t>
            </a:r>
            <a:endParaRPr sz="1000"/>
          </a:p>
          <a:p>
            <a:pPr indent="-1534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zh-TW" sz="1000"/>
              <a:t>近一個月有電商網購的經驗</a:t>
            </a:r>
            <a:endParaRPr sz="1000"/>
          </a:p>
          <a:p>
            <a:pPr indent="-1534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zh-TW" sz="1000"/>
              <a:t>目前有電商平台的有效帳號</a:t>
            </a:r>
            <a:endParaRPr sz="1000"/>
          </a:p>
          <a:p>
            <a:pPr indent="-1534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zh-TW" sz="1000"/>
              <a:t>同質性高的人?(定義)</a:t>
            </a:r>
            <a:endParaRPr sz="1000"/>
          </a:p>
        </p:txBody>
      </p:sp>
      <p:sp>
        <p:nvSpPr>
          <p:cNvPr id="1988" name="Google Shape;1988;p132"/>
          <p:cNvSpPr/>
          <p:nvPr/>
        </p:nvSpPr>
        <p:spPr>
          <a:xfrm>
            <a:off x="439150" y="2273863"/>
            <a:ext cx="251100" cy="33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32"/>
          <p:cNvSpPr txBox="1"/>
          <p:nvPr>
            <p:ph idx="1" type="subTitle"/>
          </p:nvPr>
        </p:nvSpPr>
        <p:spPr>
          <a:xfrm>
            <a:off x="593050" y="2303438"/>
            <a:ext cx="7167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chemeClr val="accent3"/>
                </a:solidFill>
              </a:rPr>
              <a:t>皆符合</a:t>
            </a:r>
            <a:endParaRPr b="1" sz="800">
              <a:solidFill>
                <a:schemeClr val="accent3"/>
              </a:solidFill>
            </a:endParaRPr>
          </a:p>
        </p:txBody>
      </p:sp>
      <p:sp>
        <p:nvSpPr>
          <p:cNvPr id="1990" name="Google Shape;1990;p132"/>
          <p:cNvSpPr/>
          <p:nvPr/>
        </p:nvSpPr>
        <p:spPr>
          <a:xfrm>
            <a:off x="220838" y="802000"/>
            <a:ext cx="5244900" cy="243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6"/>
                </a:solidFill>
              </a:rPr>
              <a:t>階段 1 </a:t>
            </a:r>
            <a:r>
              <a:rPr b="1" lang="zh-TW" sz="1200">
                <a:solidFill>
                  <a:schemeClr val="accent6"/>
                </a:solidFill>
              </a:rPr>
              <a:t>：告知這是「與音樂及歌單相關」的實驗</a:t>
            </a:r>
            <a:endParaRPr b="1" sz="1200">
              <a:solidFill>
                <a:schemeClr val="accent6"/>
              </a:solidFill>
            </a:endParaRPr>
          </a:p>
        </p:txBody>
      </p:sp>
      <p:cxnSp>
        <p:nvCxnSpPr>
          <p:cNvPr id="1991" name="Google Shape;1991;p132"/>
          <p:cNvCxnSpPr>
            <a:stCxn id="1976" idx="3"/>
          </p:cNvCxnSpPr>
          <p:nvPr/>
        </p:nvCxnSpPr>
        <p:spPr>
          <a:xfrm>
            <a:off x="1795450" y="3087425"/>
            <a:ext cx="1149900" cy="804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2" name="Google Shape;1992;p132"/>
          <p:cNvCxnSpPr>
            <a:stCxn id="1993" idx="3"/>
            <a:endCxn id="1982" idx="2"/>
          </p:cNvCxnSpPr>
          <p:nvPr/>
        </p:nvCxnSpPr>
        <p:spPr>
          <a:xfrm flipH="1" rot="10800000">
            <a:off x="5242088" y="3087465"/>
            <a:ext cx="669000" cy="8460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2" name="Google Shape;1982;p132"/>
          <p:cNvSpPr/>
          <p:nvPr/>
        </p:nvSpPr>
        <p:spPr>
          <a:xfrm>
            <a:off x="5911225" y="2526575"/>
            <a:ext cx="1121700" cy="1121700"/>
          </a:xfrm>
          <a:prstGeom prst="ellipse">
            <a:avLst/>
          </a:prstGeom>
          <a:solidFill>
            <a:srgbClr val="DB634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6"/>
                </a:solidFill>
              </a:rPr>
              <a:t>測試</a:t>
            </a:r>
            <a:br>
              <a:rPr b="1" lang="zh-TW">
                <a:solidFill>
                  <a:schemeClr val="accent6"/>
                </a:solidFill>
              </a:rPr>
            </a:br>
            <a:r>
              <a:rPr b="1" lang="zh-TW">
                <a:solidFill>
                  <a:schemeClr val="accent6"/>
                </a:solidFill>
              </a:rPr>
              <a:t>對音樂的</a:t>
            </a:r>
            <a:br>
              <a:rPr b="1" lang="zh-TW">
                <a:solidFill>
                  <a:schemeClr val="accent6"/>
                </a:solidFill>
              </a:rPr>
            </a:br>
            <a:r>
              <a:rPr b="1" lang="zh-TW">
                <a:solidFill>
                  <a:schemeClr val="accent6"/>
                </a:solidFill>
              </a:rPr>
              <a:t>熟悉度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994" name="Google Shape;1994;p132"/>
          <p:cNvSpPr/>
          <p:nvPr/>
        </p:nvSpPr>
        <p:spPr>
          <a:xfrm>
            <a:off x="7397050" y="2672225"/>
            <a:ext cx="1599300" cy="830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填寫後測問卷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995" name="Google Shape;1995;p132"/>
          <p:cNvCxnSpPr>
            <a:stCxn id="1982" idx="6"/>
            <a:endCxn id="1994" idx="1"/>
          </p:cNvCxnSpPr>
          <p:nvPr/>
        </p:nvCxnSpPr>
        <p:spPr>
          <a:xfrm>
            <a:off x="7032925" y="3087425"/>
            <a:ext cx="3642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rgbClr val="DB634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6" name="Google Shape;1996;p132"/>
          <p:cNvSpPr/>
          <p:nvPr/>
        </p:nvSpPr>
        <p:spPr>
          <a:xfrm>
            <a:off x="5571138" y="802000"/>
            <a:ext cx="3450000" cy="243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6"/>
                </a:solidFill>
              </a:rPr>
              <a:t>階段 2 </a:t>
            </a:r>
            <a:endParaRPr b="1" sz="1200">
              <a:solidFill>
                <a:schemeClr val="accent6"/>
              </a:solidFill>
            </a:endParaRPr>
          </a:p>
        </p:txBody>
      </p:sp>
      <p:sp>
        <p:nvSpPr>
          <p:cNvPr id="1997" name="Google Shape;1997;p13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998" name="Google Shape;1998;p132"/>
          <p:cNvSpPr txBox="1"/>
          <p:nvPr/>
        </p:nvSpPr>
        <p:spPr>
          <a:xfrm>
            <a:off x="2937350" y="1352200"/>
            <a:ext cx="2292300" cy="5817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06666"/>
                </a:solidFill>
              </a:rPr>
              <a:t>音樂介入程度控制(2週)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06666"/>
                </a:solidFill>
              </a:rPr>
              <a:t>Spotify紀錄 + 熟悉度測驗</a:t>
            </a:r>
            <a:endParaRPr sz="1200">
              <a:solidFill>
                <a:srgbClr val="E06666"/>
              </a:solidFill>
            </a:endParaRPr>
          </a:p>
        </p:txBody>
      </p:sp>
      <p:sp>
        <p:nvSpPr>
          <p:cNvPr id="1978" name="Google Shape;1978;p132"/>
          <p:cNvSpPr/>
          <p:nvPr/>
        </p:nvSpPr>
        <p:spPr>
          <a:xfrm>
            <a:off x="2945413" y="2157251"/>
            <a:ext cx="2296800" cy="360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Fast + Pop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80" name="Google Shape;1980;p132"/>
          <p:cNvSpPr/>
          <p:nvPr/>
        </p:nvSpPr>
        <p:spPr>
          <a:xfrm>
            <a:off x="2945288" y="2693728"/>
            <a:ext cx="2296800" cy="360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Fast + Classic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85" name="Google Shape;1985;p132"/>
          <p:cNvSpPr/>
          <p:nvPr/>
        </p:nvSpPr>
        <p:spPr>
          <a:xfrm>
            <a:off x="2945413" y="3230565"/>
            <a:ext cx="2296800" cy="360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Slow+ Pop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93" name="Google Shape;1993;p132"/>
          <p:cNvSpPr/>
          <p:nvPr/>
        </p:nvSpPr>
        <p:spPr>
          <a:xfrm>
            <a:off x="2945288" y="3753165"/>
            <a:ext cx="2296800" cy="360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Slow + Classic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99" name="Google Shape;1999;p132"/>
          <p:cNvSpPr txBox="1"/>
          <p:nvPr/>
        </p:nvSpPr>
        <p:spPr>
          <a:xfrm>
            <a:off x="1912500" y="2149975"/>
            <a:ext cx="338100" cy="190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887C62"/>
                </a:solidFill>
                <a:latin typeface="Manrope"/>
                <a:ea typeface="Manrope"/>
                <a:cs typeface="Manrope"/>
                <a:sym typeface="Manrope"/>
              </a:rPr>
              <a:t>進行均衡實驗設計</a:t>
            </a:r>
            <a:endParaRPr>
              <a:solidFill>
                <a:srgbClr val="887C6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000" name="Google Shape;2000;p132"/>
          <p:cNvCxnSpPr/>
          <p:nvPr/>
        </p:nvCxnSpPr>
        <p:spPr>
          <a:xfrm flipH="1" rot="-5400000">
            <a:off x="2303900" y="3887909"/>
            <a:ext cx="697200" cy="569700"/>
          </a:xfrm>
          <a:prstGeom prst="bentConnector3">
            <a:avLst>
              <a:gd fmla="val 9906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132"/>
          <p:cNvCxnSpPr>
            <a:stCxn id="2002" idx="3"/>
          </p:cNvCxnSpPr>
          <p:nvPr/>
        </p:nvCxnSpPr>
        <p:spPr>
          <a:xfrm flipH="1" rot="10800000">
            <a:off x="5242075" y="3724364"/>
            <a:ext cx="338100" cy="7317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2" name="Google Shape;2002;p132"/>
          <p:cNvSpPr/>
          <p:nvPr/>
        </p:nvSpPr>
        <p:spPr>
          <a:xfrm>
            <a:off x="2945275" y="4275764"/>
            <a:ext cx="2296800" cy="360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Control Group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03" name="Google Shape;2003;p132"/>
          <p:cNvSpPr txBox="1"/>
          <p:nvPr/>
        </p:nvSpPr>
        <p:spPr>
          <a:xfrm>
            <a:off x="2965825" y="4704100"/>
            <a:ext cx="22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666666"/>
                </a:solidFill>
              </a:rPr>
              <a:t>每組</a:t>
            </a:r>
            <a:r>
              <a:rPr b="1" lang="zh-TW" sz="1200">
                <a:solidFill>
                  <a:srgbClr val="666666"/>
                </a:solidFill>
              </a:rPr>
              <a:t>至少</a:t>
            </a:r>
            <a:r>
              <a:rPr b="1" lang="zh-TW" sz="1200">
                <a:solidFill>
                  <a:srgbClr val="666666"/>
                </a:solidFill>
              </a:rPr>
              <a:t>15人，人數必須平均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2004" name="Google Shape;2004;p132"/>
          <p:cNvSpPr txBox="1"/>
          <p:nvPr>
            <p:ph type="title"/>
          </p:nvPr>
        </p:nvSpPr>
        <p:spPr>
          <a:xfrm>
            <a:off x="152400" y="186100"/>
            <a:ext cx="544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64B34"/>
                </a:solidFill>
              </a:rPr>
              <a:t>實驗流程設計</a:t>
            </a:r>
            <a:endParaRPr b="1">
              <a:solidFill>
                <a:srgbClr val="664B34"/>
              </a:solidFill>
            </a:endParaRPr>
          </a:p>
        </p:txBody>
      </p:sp>
      <p:sp>
        <p:nvSpPr>
          <p:cNvPr id="2005" name="Google Shape;2005;p132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6" name="Google Shape;2006;p132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7" name="Google Shape;2007;p132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8" name="Google Shape;2008;p132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3" name="Google Shape;2013;p133"/>
          <p:cNvGraphicFramePr/>
          <p:nvPr/>
        </p:nvGraphicFramePr>
        <p:xfrm>
          <a:off x="1429400" y="71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{8A379817-27D9-4EB3-88A9-224A7E5D40EC}</a:tableStyleId>
              </a:tblPr>
              <a:tblGrid>
                <a:gridCol w="2238375"/>
                <a:gridCol w="676275"/>
                <a:gridCol w="3657600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Internal/External validity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Threaten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Reason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History effects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rgbClr val="DB634B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Yes</a:t>
                      </a:r>
                      <a:endParaRPr b="1" sz="1100">
                        <a:solidFill>
                          <a:srgbClr val="DB634B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有些事件或因素可能會在實驗過程中意外發生，會混淆兩個變量之間的因果關係(例: 大促銷引響 RFM)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Maturation effects</a:t>
                      </a:r>
                      <a:endParaRPr sz="11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rgbClr val="DB634B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Yes</a:t>
                      </a:r>
                      <a:endParaRPr sz="1100">
                        <a:solidFill>
                          <a:srgbClr val="DB634B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由於時間的流逝，可能會有音樂熟悉度的影響，會對DV產生此效</a:t>
                      </a: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應</a:t>
                      </a: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(不太確定)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Main Testing effects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rgbClr val="DB634B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Yes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前測會影響到後測，但</a:t>
                      </a:r>
                      <a:r>
                        <a:rPr lang="zh-TW" sz="1100">
                          <a:highlight>
                            <a:srgbClr val="E6B8A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使用截圖方式降低</a:t>
                      </a:r>
                      <a:endParaRPr sz="1100">
                        <a:highlight>
                          <a:srgbClr val="E6B8A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Interactive Testing effects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rgbClr val="DB634B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Yes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solidFill>
                            <a:srgbClr val="3C4043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pretest 影響參與者對 </a:t>
                      </a:r>
                      <a:r>
                        <a:rPr lang="zh-TW" sz="1100">
                          <a:solidFill>
                            <a:srgbClr val="3C4043"/>
                          </a:solidFill>
                        </a:rPr>
                        <a:t>treatment (IV) </a:t>
                      </a:r>
                      <a:r>
                        <a:rPr lang="zh-TW" sz="1100">
                          <a:solidFill>
                            <a:srgbClr val="3C4043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的反應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Selection bias effects (subject)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成員被隨機分配到所有組中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Selection bias effects 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沒有理由假設為實驗選擇的參與者與組織的其他員工不同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Mortality effects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rgbClr val="DB634B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Yes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所有實驗設計都有可會碰到的問題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Statistical regression effects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假設所有參與實驗的成員都是從常態分佈的人群中隨機選擇的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Instrumentation effects.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9094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同一份問卷測量前後</a:t>
                      </a:r>
                      <a:endParaRPr sz="11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3500" marB="63500" marR="63500" marL="63500">
                    <a:lnL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6B8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014" name="Google Shape;2014;p133"/>
          <p:cNvCxnSpPr/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5" name="Google Shape;2015;p133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16" name="Google Shape;2016;p133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17" name="Google Shape;2017;p133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18" name="Google Shape;2018;p133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19" name="Google Shape;2019;p133"/>
          <p:cNvSpPr txBox="1"/>
          <p:nvPr/>
        </p:nvSpPr>
        <p:spPr>
          <a:xfrm>
            <a:off x="163100" y="122188"/>
            <a:ext cx="623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Internal/External validity</a:t>
            </a:r>
            <a:endParaRPr b="1" sz="2400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1"/>
          <p:cNvSpPr/>
          <p:nvPr/>
        </p:nvSpPr>
        <p:spPr>
          <a:xfrm>
            <a:off x="148525" y="2977675"/>
            <a:ext cx="8846100" cy="1235400"/>
          </a:xfrm>
          <a:prstGeom prst="rect">
            <a:avLst/>
          </a:prstGeom>
          <a:solidFill>
            <a:srgbClr val="D4CBBB">
              <a:alpha val="39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1"/>
          <p:cNvSpPr/>
          <p:nvPr/>
        </p:nvSpPr>
        <p:spPr>
          <a:xfrm>
            <a:off x="148525" y="1578925"/>
            <a:ext cx="8846100" cy="1235400"/>
          </a:xfrm>
          <a:prstGeom prst="rect">
            <a:avLst/>
          </a:prstGeom>
          <a:solidFill>
            <a:srgbClr val="D4CBBB">
              <a:alpha val="39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1"/>
          <p:cNvSpPr/>
          <p:nvPr/>
        </p:nvSpPr>
        <p:spPr>
          <a:xfrm>
            <a:off x="281925" y="1655175"/>
            <a:ext cx="488100" cy="1086600"/>
          </a:xfrm>
          <a:prstGeom prst="roundRect">
            <a:avLst>
              <a:gd fmla="val 16667" name="adj"/>
            </a:avLst>
          </a:prstGeom>
          <a:solidFill>
            <a:srgbClr val="E6B8AF">
              <a:alpha val="34510"/>
            </a:srgbClr>
          </a:solidFill>
          <a:ln cap="flat" cmpd="sng" w="19050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H1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27" name="Google Shape;727;p71"/>
          <p:cNvSpPr/>
          <p:nvPr/>
        </p:nvSpPr>
        <p:spPr>
          <a:xfrm>
            <a:off x="281925" y="3048875"/>
            <a:ext cx="488100" cy="1086600"/>
          </a:xfrm>
          <a:prstGeom prst="roundRect">
            <a:avLst>
              <a:gd fmla="val 16667" name="adj"/>
            </a:avLst>
          </a:prstGeom>
          <a:solidFill>
            <a:srgbClr val="E6B8AF">
              <a:alpha val="34510"/>
            </a:srgbClr>
          </a:solidFill>
          <a:ln cap="flat" cmpd="sng" w="19050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anrope"/>
                <a:ea typeface="Manrope"/>
                <a:cs typeface="Manrope"/>
                <a:sym typeface="Manrope"/>
              </a:rPr>
              <a:t>H2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28" name="Google Shape;728;p71"/>
          <p:cNvSpPr txBox="1"/>
          <p:nvPr/>
        </p:nvSpPr>
        <p:spPr>
          <a:xfrm>
            <a:off x="5277800" y="1678950"/>
            <a:ext cx="38781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聽快音樂比聽慢音樂有更高喚醒水平 &amp; 愉悅感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  Bruner, 1990; Kellaris and Kent, 1991/1994; Sweeney and Wyber, 2002, Chen et al., 2009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聽快音樂節奏有更多的移動頻率和更短的感知瀏覽時間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latin typeface="Manrope"/>
                <a:ea typeface="Manrope"/>
                <a:cs typeface="Manrope"/>
                <a:sym typeface="Manrope"/>
              </a:rPr>
              <a:t>   Lai et al., 2011 (no.3)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29" name="Google Shape;729;p71"/>
          <p:cNvSpPr txBox="1"/>
          <p:nvPr/>
        </p:nvSpPr>
        <p:spPr>
          <a:xfrm>
            <a:off x="5277800" y="3125275"/>
            <a:ext cx="38781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經典音樂會讓人有較高的服務品質跟愉悅感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  Kellaris and Kent, 1994; Sweeney and Wyber, 2002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"/>
              <a:buChar char="●"/>
            </a:pPr>
            <a:r>
              <a:rPr b="1" lang="zh-TW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經典音樂喚起高價商品感知、與高價商品關聯(多花錢)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720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latin typeface="Manrope"/>
                <a:ea typeface="Manrope"/>
                <a:cs typeface="Manrope"/>
                <a:sym typeface="Manrope"/>
              </a:rPr>
              <a:t>   Spangenberg, 1990; Stone, 1983</a:t>
            </a:r>
            <a:endParaRPr b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30" name="Google Shape;730;p71"/>
          <p:cNvSpPr txBox="1"/>
          <p:nvPr/>
        </p:nvSpPr>
        <p:spPr>
          <a:xfrm>
            <a:off x="945275" y="1815075"/>
            <a:ext cx="4208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受</a:t>
            </a:r>
            <a:r>
              <a:rPr b="1" lang="zh-TW" sz="16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快音樂</a:t>
            </a:r>
            <a:r>
              <a:rPr b="1" lang="zh-TW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(經典與流行)的受試者比</a:t>
            </a:r>
            <a:r>
              <a:rPr b="1" lang="zh-TW" sz="16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慢音樂</a:t>
            </a:r>
            <a:r>
              <a:rPr b="1" lang="zh-TW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(經典與流行)的受試者，對願付價格會顯著較高</a:t>
            </a:r>
            <a:endParaRPr b="1" sz="16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731" name="Google Shape;731;p71"/>
          <p:cNvSpPr txBox="1"/>
          <p:nvPr/>
        </p:nvSpPr>
        <p:spPr>
          <a:xfrm>
            <a:off x="945288" y="3243925"/>
            <a:ext cx="4248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受</a:t>
            </a:r>
            <a:r>
              <a:rPr b="1" lang="zh-TW" sz="16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經典音樂</a:t>
            </a:r>
            <a:r>
              <a:rPr b="1" lang="zh-TW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(快+慢)的受試者比</a:t>
            </a:r>
            <a:r>
              <a:rPr b="1" lang="zh-TW" sz="16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流行音樂</a:t>
            </a:r>
            <a:br>
              <a:rPr b="1" lang="zh-TW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</a:br>
            <a:r>
              <a:rPr b="1" lang="zh-TW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(快+慢)的受試者，對願付價格會顯著較高</a:t>
            </a:r>
            <a:endParaRPr sz="1600"/>
          </a:p>
        </p:txBody>
      </p:sp>
      <p:cxnSp>
        <p:nvCxnSpPr>
          <p:cNvPr id="732" name="Google Shape;732;p71"/>
          <p:cNvCxnSpPr/>
          <p:nvPr/>
        </p:nvCxnSpPr>
        <p:spPr>
          <a:xfrm>
            <a:off x="5189525" y="1732425"/>
            <a:ext cx="0" cy="899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71"/>
          <p:cNvCxnSpPr/>
          <p:nvPr/>
        </p:nvCxnSpPr>
        <p:spPr>
          <a:xfrm>
            <a:off x="5189525" y="3119513"/>
            <a:ext cx="0" cy="899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71"/>
          <p:cNvSpPr txBox="1"/>
          <p:nvPr>
            <p:ph idx="4294967295" type="title"/>
          </p:nvPr>
        </p:nvSpPr>
        <p:spPr>
          <a:xfrm>
            <a:off x="120825" y="176400"/>
            <a:ext cx="7494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Literature Review / 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Hypothesis Development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5" name="Google Shape;735;p71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736" name="Google Shape;736;p71"/>
            <p:cNvCxnSpPr>
              <a:stCxn id="737" idx="3"/>
              <a:endCxn id="738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39" name="Google Shape;739;p71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740" name="Google Shape;740;p71"/>
              <p:cNvCxnSpPr>
                <a:stCxn id="741" idx="3"/>
                <a:endCxn id="742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1" name="Google Shape;741;p71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43" name="Google Shape;743;p71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42" name="Google Shape;742;p71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37" name="Google Shape;737;p71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44" name="Google Shape;744;p71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38" name="Google Shape;738;p71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745" name="Google Shape;745;p7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4" name="Google Shape;2024;p134"/>
          <p:cNvCxnSpPr/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5" name="Google Shape;2025;p134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6" name="Google Shape;2026;p134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7" name="Google Shape;2027;p134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8" name="Google Shape;2028;p134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9" name="Google Shape;2029;p134"/>
          <p:cNvSpPr txBox="1"/>
          <p:nvPr>
            <p:ph type="title"/>
          </p:nvPr>
        </p:nvSpPr>
        <p:spPr>
          <a:xfrm>
            <a:off x="-270675" y="361500"/>
            <a:ext cx="785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664B34"/>
                </a:solidFill>
              </a:rPr>
              <a:t>Data Collection Questionnaire Design</a:t>
            </a:r>
            <a:endParaRPr b="1" sz="2400">
              <a:solidFill>
                <a:srgbClr val="664B3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664B34"/>
                </a:solidFill>
              </a:rPr>
              <a:t>【Pretest】</a:t>
            </a:r>
            <a:endParaRPr b="1" sz="2400">
              <a:solidFill>
                <a:srgbClr val="664B34"/>
              </a:solidFill>
            </a:endParaRPr>
          </a:p>
        </p:txBody>
      </p:sp>
      <p:graphicFrame>
        <p:nvGraphicFramePr>
          <p:cNvPr id="2030" name="Google Shape;2030;p134"/>
          <p:cNvGraphicFramePr/>
          <p:nvPr/>
        </p:nvGraphicFramePr>
        <p:xfrm>
          <a:off x="284175" y="122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1006575"/>
                <a:gridCol w="4420075"/>
                <a:gridCol w="848200"/>
              </a:tblGrid>
              <a:tr h="8869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消費習慣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請問您「最近一次」在網路商店購物是何時（R - 多久以前）？ (給日期)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2. 請問您的在網路商店購物「頻率」為何（F - 每月幾次）？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3. 請問您每月花在網路商店購物的平均「消費金額」為何（M - 每月花多少錢）？</a:t>
                      </a:r>
                      <a:br>
                        <a:rPr lang="zh-TW" sz="1000">
                          <a:solidFill>
                            <a:schemeClr val="dk1"/>
                          </a:solidFill>
                        </a:rPr>
                      </a:br>
                      <a:r>
                        <a:rPr lang="zh-TW" sz="900">
                          <a:solidFill>
                            <a:schemeClr val="dk2"/>
                          </a:solidFill>
                        </a:rPr>
                        <a:t>*網路商店包含電商、二手購物平台、各大網購商城等（例: 屈臣氏、Pazzo、Air Space）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886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4. </a:t>
                      </a: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請問您通常使用網路購物購買哪種類型的商品（複選）？消耗品（衛生紙那種）、服飾、零食餅乾、生鮮食材、3C、雜貨？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5. 什麼因素是您網路購物時，較為在意的（複選）？金額、有沒有免運、運送時效... 等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Nominal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358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6. 您平時是否邊聽音樂邊進行網路購物（用五點或七點量表）？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Interval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RFM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R: </a:t>
                      </a: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請問您「最近一次」在shopee購物是何時</a:t>
                      </a: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? (請填寫日期)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收完轉換Ratio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F: </a:t>
                      </a: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請問您在shopee購物購物「頻率」為何</a:t>
                      </a: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?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M: </a:t>
                      </a:r>
                      <a:r>
                        <a:rPr lang="zh-TW" sz="1100">
                          <a:solidFill>
                            <a:schemeClr val="dk1"/>
                          </a:solidFill>
                        </a:rPr>
                        <a:t>請問您每月的在shopee購物購物的「總消費金額」為何</a:t>
                      </a: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?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 sz="1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5" name="Google Shape;2035;p135"/>
          <p:cNvCxnSpPr/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6" name="Google Shape;2036;p135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7" name="Google Shape;2037;p135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8" name="Google Shape;2038;p135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9" name="Google Shape;2039;p135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40" name="Google Shape;2040;p135"/>
          <p:cNvSpPr txBox="1"/>
          <p:nvPr>
            <p:ph type="title"/>
          </p:nvPr>
        </p:nvSpPr>
        <p:spPr>
          <a:xfrm>
            <a:off x="186525" y="1329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600">
                <a:solidFill>
                  <a:srgbClr val="664B34"/>
                </a:solidFill>
              </a:rPr>
              <a:t>Data Collection 音樂偏好測驗</a:t>
            </a:r>
            <a:endParaRPr b="1">
              <a:solidFill>
                <a:srgbClr val="664B34"/>
              </a:solidFill>
            </a:endParaRPr>
          </a:p>
        </p:txBody>
      </p:sp>
      <p:graphicFrame>
        <p:nvGraphicFramePr>
          <p:cNvPr id="2041" name="Google Shape;2041;p135"/>
          <p:cNvGraphicFramePr/>
          <p:nvPr/>
        </p:nvGraphicFramePr>
        <p:xfrm>
          <a:off x="1787975" y="345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4690250"/>
                <a:gridCol w="1472700"/>
              </a:tblGrid>
              <a:tr h="6415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請問您每週聽音樂的頻率為何 ? (次)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請問您每次聽音樂，大約都聽多久 ?(幾分鐘)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Ratio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4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 3.     請問您對這首歌的喜愛程度 ? *8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1- 5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Interval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2042" name="Google Shape;2042;p135"/>
          <p:cNvSpPr txBox="1"/>
          <p:nvPr/>
        </p:nvSpPr>
        <p:spPr>
          <a:xfrm>
            <a:off x="335325" y="1168975"/>
            <a:ext cx="12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</a:rPr>
              <a:t>進行方式: </a:t>
            </a:r>
            <a:endParaRPr b="1" sz="1800">
              <a:solidFill>
                <a:srgbClr val="664B34"/>
              </a:solidFill>
            </a:endParaRPr>
          </a:p>
        </p:txBody>
      </p:sp>
      <p:sp>
        <p:nvSpPr>
          <p:cNvPr id="2043" name="Google Shape;2043;p135"/>
          <p:cNvSpPr/>
          <p:nvPr/>
        </p:nvSpPr>
        <p:spPr>
          <a:xfrm>
            <a:off x="1787975" y="1799175"/>
            <a:ext cx="2064900" cy="284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快 x 經典</a:t>
            </a:r>
            <a:endParaRPr/>
          </a:p>
        </p:txBody>
      </p:sp>
      <p:sp>
        <p:nvSpPr>
          <p:cNvPr id="2044" name="Google Shape;2044;p135"/>
          <p:cNvSpPr/>
          <p:nvPr/>
        </p:nvSpPr>
        <p:spPr>
          <a:xfrm>
            <a:off x="1787975" y="2498750"/>
            <a:ext cx="2064900" cy="284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慢 x 經典</a:t>
            </a:r>
            <a:endParaRPr/>
          </a:p>
        </p:txBody>
      </p:sp>
      <p:sp>
        <p:nvSpPr>
          <p:cNvPr id="2045" name="Google Shape;2045;p135"/>
          <p:cNvSpPr/>
          <p:nvPr/>
        </p:nvSpPr>
        <p:spPr>
          <a:xfrm>
            <a:off x="6478225" y="1856275"/>
            <a:ext cx="1412400" cy="1283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各首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1 - 5 評分</a:t>
            </a:r>
            <a:endParaRPr/>
          </a:p>
        </p:txBody>
      </p:sp>
      <p:cxnSp>
        <p:nvCxnSpPr>
          <p:cNvPr id="2046" name="Google Shape;2046;p135"/>
          <p:cNvCxnSpPr/>
          <p:nvPr/>
        </p:nvCxnSpPr>
        <p:spPr>
          <a:xfrm>
            <a:off x="4236325" y="1941525"/>
            <a:ext cx="1958400" cy="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7" name="Google Shape;2047;p135"/>
          <p:cNvSpPr txBox="1"/>
          <p:nvPr/>
        </p:nvSpPr>
        <p:spPr>
          <a:xfrm>
            <a:off x="335325" y="1734500"/>
            <a:ext cx="12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</a:rPr>
              <a:t>step1</a:t>
            </a:r>
            <a:endParaRPr b="1" sz="1800">
              <a:solidFill>
                <a:srgbClr val="664B34"/>
              </a:solidFill>
            </a:endParaRPr>
          </a:p>
        </p:txBody>
      </p:sp>
      <p:sp>
        <p:nvSpPr>
          <p:cNvPr id="2048" name="Google Shape;2048;p135"/>
          <p:cNvSpPr txBox="1"/>
          <p:nvPr/>
        </p:nvSpPr>
        <p:spPr>
          <a:xfrm>
            <a:off x="335325" y="3341850"/>
            <a:ext cx="12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</a:rPr>
              <a:t>step2</a:t>
            </a:r>
            <a:endParaRPr b="1" sz="1800">
              <a:solidFill>
                <a:srgbClr val="664B34"/>
              </a:solidFill>
            </a:endParaRPr>
          </a:p>
        </p:txBody>
      </p:sp>
      <p:sp>
        <p:nvSpPr>
          <p:cNvPr id="2049" name="Google Shape;2049;p135"/>
          <p:cNvSpPr/>
          <p:nvPr/>
        </p:nvSpPr>
        <p:spPr>
          <a:xfrm>
            <a:off x="1787975" y="2142925"/>
            <a:ext cx="2064900" cy="284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快 x 流行</a:t>
            </a:r>
            <a:endParaRPr/>
          </a:p>
        </p:txBody>
      </p:sp>
      <p:sp>
        <p:nvSpPr>
          <p:cNvPr id="2050" name="Google Shape;2050;p135"/>
          <p:cNvSpPr/>
          <p:nvPr/>
        </p:nvSpPr>
        <p:spPr>
          <a:xfrm>
            <a:off x="1787975" y="2854575"/>
            <a:ext cx="2064900" cy="284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慢 x 流行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51" name="Google Shape;2051;p135"/>
          <p:cNvCxnSpPr/>
          <p:nvPr/>
        </p:nvCxnSpPr>
        <p:spPr>
          <a:xfrm>
            <a:off x="4236325" y="2285275"/>
            <a:ext cx="1958400" cy="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35"/>
          <p:cNvCxnSpPr/>
          <p:nvPr/>
        </p:nvCxnSpPr>
        <p:spPr>
          <a:xfrm>
            <a:off x="4236325" y="2647950"/>
            <a:ext cx="1958400" cy="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35"/>
          <p:cNvCxnSpPr/>
          <p:nvPr/>
        </p:nvCxnSpPr>
        <p:spPr>
          <a:xfrm>
            <a:off x="4236325" y="2996925"/>
            <a:ext cx="1958400" cy="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4" name="Google Shape;2054;p135"/>
          <p:cNvSpPr/>
          <p:nvPr/>
        </p:nvSpPr>
        <p:spPr>
          <a:xfrm>
            <a:off x="4356575" y="2015925"/>
            <a:ext cx="1595100" cy="881400"/>
          </a:xfrm>
          <a:prstGeom prst="rect">
            <a:avLst/>
          </a:prstGeom>
          <a:solidFill>
            <a:srgbClr val="E6B8AF">
              <a:alpha val="8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各組隨機抽取</a:t>
            </a:r>
            <a:r>
              <a:rPr b="1" lang="zh-TW" sz="1200">
                <a:solidFill>
                  <a:schemeClr val="dk1"/>
                </a:solidFill>
              </a:rPr>
              <a:t>共 2 首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每首播放 30 秒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共聽 8 首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55" name="Google Shape;2055;p135"/>
          <p:cNvSpPr txBox="1"/>
          <p:nvPr/>
        </p:nvSpPr>
        <p:spPr>
          <a:xfrm>
            <a:off x="-35725" y="633750"/>
            <a:ext cx="52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33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ulim Park"/>
              <a:buChar char="●"/>
            </a:pPr>
            <a:r>
              <a:rPr b="1" lang="zh-TW" sz="1200">
                <a:solidFill>
                  <a:srgbClr val="222222"/>
                </a:solidFill>
                <a:latin typeface="Kulim Park"/>
                <a:ea typeface="Kulim Park"/>
                <a:cs typeface="Kulim Park"/>
                <a:sym typeface="Kulim Park"/>
              </a:rPr>
              <a:t>(Siebenaler, 1999)</a:t>
            </a:r>
            <a:endParaRPr sz="1200">
              <a:solidFill>
                <a:srgbClr val="363636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0" name="Google Shape;2060;p136"/>
          <p:cNvCxnSpPr/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1" name="Google Shape;2061;p136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62" name="Google Shape;2062;p136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63" name="Google Shape;2063;p136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64" name="Google Shape;2064;p136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65" name="Google Shape;2065;p136"/>
          <p:cNvSpPr txBox="1"/>
          <p:nvPr>
            <p:ph type="title"/>
          </p:nvPr>
        </p:nvSpPr>
        <p:spPr>
          <a:xfrm>
            <a:off x="-270675" y="361500"/>
            <a:ext cx="785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664B34"/>
                </a:solidFill>
              </a:rPr>
              <a:t>Data Collection Questionnaire Design</a:t>
            </a:r>
            <a:endParaRPr b="1" sz="2400">
              <a:solidFill>
                <a:srgbClr val="664B3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664B34"/>
                </a:solidFill>
              </a:rPr>
              <a:t>【Postest】</a:t>
            </a:r>
            <a:endParaRPr b="1" sz="2400">
              <a:solidFill>
                <a:srgbClr val="664B34"/>
              </a:solidFill>
            </a:endParaRPr>
          </a:p>
        </p:txBody>
      </p:sp>
      <p:graphicFrame>
        <p:nvGraphicFramePr>
          <p:cNvPr id="2066" name="Google Shape;2066;p136"/>
          <p:cNvGraphicFramePr/>
          <p:nvPr/>
        </p:nvGraphicFramePr>
        <p:xfrm>
          <a:off x="406463" y="183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4245200"/>
                <a:gridCol w="1037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Question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R: 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請問您「最近一次」在shopee購物是何時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? (請填寫日期) 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?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F: 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請問您在shopee購物購物「頻率」為何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?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M: 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請問您每月的在shopee購物購物的「總消費金額」為何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?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Ratio</a:t>
                      </a:r>
                      <a:endParaRPr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2067" name="Google Shape;2067;p136"/>
          <p:cNvSpPr txBox="1"/>
          <p:nvPr/>
        </p:nvSpPr>
        <p:spPr>
          <a:xfrm>
            <a:off x="4431217" y="3864025"/>
            <a:ext cx="158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Kulim Park"/>
                <a:ea typeface="Kulim Park"/>
                <a:cs typeface="Kulim Park"/>
                <a:sym typeface="Kulim Park"/>
              </a:rPr>
              <a:t>( 每週測一次 )</a:t>
            </a:r>
            <a:endParaRPr sz="15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068" name="Google Shape;2068;p136"/>
          <p:cNvSpPr txBox="1"/>
          <p:nvPr/>
        </p:nvSpPr>
        <p:spPr>
          <a:xfrm>
            <a:off x="330275" y="3787825"/>
            <a:ext cx="340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希望 mortality</a:t>
            </a:r>
            <a:r>
              <a:rPr lang="zh-TW" sz="1700"/>
              <a:t> rate </a:t>
            </a:r>
            <a:r>
              <a:rPr lang="zh-TW" sz="1700"/>
              <a:t>低於</a:t>
            </a:r>
            <a:r>
              <a:rPr lang="zh-TW" sz="1700"/>
              <a:t>: 5%</a:t>
            </a:r>
            <a:endParaRPr sz="1700"/>
          </a:p>
        </p:txBody>
      </p:sp>
      <p:cxnSp>
        <p:nvCxnSpPr>
          <p:cNvPr id="2069" name="Google Shape;2069;p136"/>
          <p:cNvCxnSpPr/>
          <p:nvPr/>
        </p:nvCxnSpPr>
        <p:spPr>
          <a:xfrm flipH="1" rot="10800000">
            <a:off x="5897050" y="2862675"/>
            <a:ext cx="500100" cy="57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0" name="Google Shape;2070;p136"/>
          <p:cNvSpPr/>
          <p:nvPr/>
        </p:nvSpPr>
        <p:spPr>
          <a:xfrm>
            <a:off x="6460150" y="2564325"/>
            <a:ext cx="1122900" cy="602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DV: RFM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5" name="Google Shape;2075;p137"/>
          <p:cNvCxnSpPr/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6" name="Google Shape;2076;p137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77" name="Google Shape;2077;p137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78" name="Google Shape;2078;p137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79" name="Google Shape;2079;p137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80" name="Google Shape;2080;p137"/>
          <p:cNvSpPr txBox="1"/>
          <p:nvPr>
            <p:ph type="title"/>
          </p:nvPr>
        </p:nvSpPr>
        <p:spPr>
          <a:xfrm>
            <a:off x="110325" y="56700"/>
            <a:ext cx="4749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 熟悉度測驗</a:t>
            </a:r>
            <a:endParaRPr b="1" sz="2400">
              <a:solidFill>
                <a:srgbClr val="664B34"/>
              </a:solidFill>
            </a:endParaRPr>
          </a:p>
        </p:txBody>
      </p:sp>
      <p:sp>
        <p:nvSpPr>
          <p:cNvPr id="2081" name="Google Shape;2081;p137"/>
          <p:cNvSpPr/>
          <p:nvPr/>
        </p:nvSpPr>
        <p:spPr>
          <a:xfrm>
            <a:off x="782775" y="2180350"/>
            <a:ext cx="3019800" cy="16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37"/>
          <p:cNvSpPr txBox="1"/>
          <p:nvPr/>
        </p:nvSpPr>
        <p:spPr>
          <a:xfrm>
            <a:off x="792525" y="1397575"/>
            <a:ext cx="14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</a:rPr>
              <a:t>進行方式： </a:t>
            </a:r>
            <a:endParaRPr b="1" sz="1800">
              <a:solidFill>
                <a:srgbClr val="664B34"/>
              </a:solidFill>
            </a:endParaRPr>
          </a:p>
        </p:txBody>
      </p:sp>
      <p:grpSp>
        <p:nvGrpSpPr>
          <p:cNvPr id="2083" name="Google Shape;2083;p137"/>
          <p:cNvGrpSpPr/>
          <p:nvPr/>
        </p:nvGrpSpPr>
        <p:grpSpPr>
          <a:xfrm>
            <a:off x="831500" y="2394074"/>
            <a:ext cx="2863448" cy="1315201"/>
            <a:chOff x="983900" y="2317874"/>
            <a:chExt cx="2863448" cy="1315201"/>
          </a:xfrm>
        </p:grpSpPr>
        <p:sp>
          <p:nvSpPr>
            <p:cNvPr id="2084" name="Google Shape;2084;p137"/>
            <p:cNvSpPr/>
            <p:nvPr/>
          </p:nvSpPr>
          <p:spPr>
            <a:xfrm>
              <a:off x="983900" y="2317875"/>
              <a:ext cx="1315200" cy="1315200"/>
            </a:xfrm>
            <a:prstGeom prst="ellipse">
              <a:avLst/>
            </a:prstGeom>
            <a:solidFill>
              <a:srgbClr val="E6B8AF">
                <a:alpha val="3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664B34"/>
                  </a:solidFill>
                </a:rPr>
                <a:t>10 首</a:t>
              </a:r>
              <a:endParaRPr b="1">
                <a:solidFill>
                  <a:srgbClr val="664B34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664B34"/>
                  </a:solidFill>
                </a:rPr>
                <a:t>實驗歌單</a:t>
              </a:r>
              <a:endParaRPr b="1">
                <a:solidFill>
                  <a:srgbClr val="664B34"/>
                </a:solidFill>
              </a:endParaRPr>
            </a:p>
          </p:txBody>
        </p:sp>
        <p:sp>
          <p:nvSpPr>
            <p:cNvPr id="2085" name="Google Shape;2085;p137"/>
            <p:cNvSpPr/>
            <p:nvPr/>
          </p:nvSpPr>
          <p:spPr>
            <a:xfrm>
              <a:off x="2532148" y="2317874"/>
              <a:ext cx="1315200" cy="1315200"/>
            </a:xfrm>
            <a:prstGeom prst="ellipse">
              <a:avLst/>
            </a:prstGeom>
            <a:solidFill>
              <a:srgbClr val="F2F2F2"/>
            </a:solidFill>
            <a:ln cap="flat" cmpd="sng" w="9525">
              <a:solidFill>
                <a:srgbClr val="664B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664B34"/>
                  </a:solidFill>
                </a:rPr>
                <a:t>10 首</a:t>
              </a:r>
              <a:endParaRPr b="1">
                <a:solidFill>
                  <a:srgbClr val="664B34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664B34"/>
                  </a:solidFill>
                </a:rPr>
                <a:t>非實驗</a:t>
              </a:r>
              <a:endParaRPr b="1">
                <a:solidFill>
                  <a:srgbClr val="664B34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664B34"/>
                  </a:solidFill>
                </a:rPr>
                <a:t>歌單</a:t>
              </a:r>
              <a:endParaRPr b="1">
                <a:solidFill>
                  <a:srgbClr val="664B34"/>
                </a:solidFill>
              </a:endParaRPr>
            </a:p>
          </p:txBody>
        </p:sp>
      </p:grpSp>
      <p:cxnSp>
        <p:nvCxnSpPr>
          <p:cNvPr id="2086" name="Google Shape;2086;p137"/>
          <p:cNvCxnSpPr>
            <a:stCxn id="2084" idx="4"/>
            <a:endCxn id="2085" idx="4"/>
          </p:cNvCxnSpPr>
          <p:nvPr/>
        </p:nvCxnSpPr>
        <p:spPr>
          <a:xfrm flipH="1" rot="-5400000">
            <a:off x="2262950" y="2935425"/>
            <a:ext cx="600" cy="15483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7" name="Google Shape;2087;p137"/>
          <p:cNvSpPr txBox="1"/>
          <p:nvPr/>
        </p:nvSpPr>
        <p:spPr>
          <a:xfrm>
            <a:off x="1566800" y="4073400"/>
            <a:ext cx="13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64B34"/>
                </a:solidFill>
              </a:rPr>
              <a:t>皆擷取前15秒</a:t>
            </a:r>
            <a:endParaRPr b="1">
              <a:solidFill>
                <a:srgbClr val="664B34"/>
              </a:solidFill>
            </a:endParaRPr>
          </a:p>
        </p:txBody>
      </p:sp>
      <p:sp>
        <p:nvSpPr>
          <p:cNvPr id="2088" name="Google Shape;2088;p137"/>
          <p:cNvSpPr txBox="1"/>
          <p:nvPr/>
        </p:nvSpPr>
        <p:spPr>
          <a:xfrm>
            <a:off x="6759650" y="1397575"/>
            <a:ext cx="13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800">
                <a:solidFill>
                  <a:srgbClr val="664B34"/>
                </a:solidFill>
                <a:latin typeface="Manrope"/>
                <a:ea typeface="Manrope"/>
                <a:cs typeface="Manrope"/>
                <a:sym typeface="Manrope"/>
              </a:rPr>
              <a:t>測量方式：</a:t>
            </a:r>
            <a:endParaRPr b="1" sz="1800">
              <a:solidFill>
                <a:srgbClr val="664B34"/>
              </a:solidFill>
            </a:endParaRPr>
          </a:p>
        </p:txBody>
      </p:sp>
      <p:sp>
        <p:nvSpPr>
          <p:cNvPr id="2089" name="Google Shape;2089;p137"/>
          <p:cNvSpPr/>
          <p:nvPr/>
        </p:nvSpPr>
        <p:spPr>
          <a:xfrm>
            <a:off x="6995025" y="2505375"/>
            <a:ext cx="689400" cy="46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Kulim Park"/>
                <a:ea typeface="Kulim Park"/>
                <a:cs typeface="Kulim Park"/>
                <a:sym typeface="Kulim Park"/>
              </a:rPr>
              <a:t>Y / N</a:t>
            </a:r>
            <a:endParaRPr b="1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090" name="Google Shape;2090;p137"/>
          <p:cNvSpPr txBox="1"/>
          <p:nvPr/>
        </p:nvSpPr>
        <p:spPr>
          <a:xfrm>
            <a:off x="3899850" y="2544700"/>
            <a:ext cx="30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Q1: 這首歌曾出現在我們的歌單嗎？</a:t>
            </a:r>
            <a:endParaRPr b="1"/>
          </a:p>
        </p:txBody>
      </p:sp>
      <p:sp>
        <p:nvSpPr>
          <p:cNvPr id="2091" name="Google Shape;2091;p137"/>
          <p:cNvSpPr txBox="1"/>
          <p:nvPr/>
        </p:nvSpPr>
        <p:spPr>
          <a:xfrm>
            <a:off x="3899850" y="3477925"/>
            <a:ext cx="30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Q2: 你覺得這首歌的旋律熟悉嗎？</a:t>
            </a:r>
            <a:endParaRPr b="1"/>
          </a:p>
        </p:txBody>
      </p:sp>
      <p:sp>
        <p:nvSpPr>
          <p:cNvPr id="2092" name="Google Shape;2092;p137"/>
          <p:cNvSpPr/>
          <p:nvPr/>
        </p:nvSpPr>
        <p:spPr>
          <a:xfrm>
            <a:off x="6995025" y="3409500"/>
            <a:ext cx="689400" cy="461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Kulim Park"/>
                <a:ea typeface="Kulim Park"/>
                <a:cs typeface="Kulim Park"/>
                <a:sym typeface="Kulim Park"/>
              </a:rPr>
              <a:t>1 - 10</a:t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093" name="Google Shape;2093;p137"/>
          <p:cNvSpPr txBox="1"/>
          <p:nvPr/>
        </p:nvSpPr>
        <p:spPr>
          <a:xfrm>
            <a:off x="6918825" y="2950088"/>
            <a:ext cx="15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( Nominal )</a:t>
            </a:r>
            <a:endParaRPr b="1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094" name="Google Shape;2094;p137"/>
          <p:cNvSpPr txBox="1"/>
          <p:nvPr/>
        </p:nvSpPr>
        <p:spPr>
          <a:xfrm>
            <a:off x="6918825" y="3882850"/>
            <a:ext cx="15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( Interval )</a:t>
            </a:r>
            <a:endParaRPr b="1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cxnSp>
        <p:nvCxnSpPr>
          <p:cNvPr id="2095" name="Google Shape;2095;p137"/>
          <p:cNvCxnSpPr>
            <a:stCxn id="2081" idx="0"/>
            <a:endCxn id="2090" idx="0"/>
          </p:cNvCxnSpPr>
          <p:nvPr/>
        </p:nvCxnSpPr>
        <p:spPr>
          <a:xfrm flipH="1" rot="-5400000">
            <a:off x="3684375" y="788650"/>
            <a:ext cx="364500" cy="3147900"/>
          </a:xfrm>
          <a:prstGeom prst="curvedConnector3">
            <a:avLst>
              <a:gd fmla="val -29108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2096" name="Google Shape;2096;p137"/>
          <p:cNvSpPr/>
          <p:nvPr/>
        </p:nvSpPr>
        <p:spPr>
          <a:xfrm>
            <a:off x="3422725" y="1401050"/>
            <a:ext cx="2805600" cy="461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每播放一首後問問題 </a:t>
            </a:r>
            <a:r>
              <a:rPr lang="zh-TW">
                <a:solidFill>
                  <a:schemeClr val="dk1"/>
                </a:solidFill>
              </a:rPr>
              <a:t>(混雜播放)</a:t>
            </a:r>
            <a:endParaRPr/>
          </a:p>
        </p:txBody>
      </p:sp>
      <p:sp>
        <p:nvSpPr>
          <p:cNvPr id="2097" name="Google Shape;2097;p137"/>
          <p:cNvSpPr txBox="1"/>
          <p:nvPr/>
        </p:nvSpPr>
        <p:spPr>
          <a:xfrm>
            <a:off x="-188125" y="633750"/>
            <a:ext cx="529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33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ulim Park"/>
              <a:buChar char="●"/>
            </a:pPr>
            <a:r>
              <a:rPr lang="zh-TW" sz="1200">
                <a:solidFill>
                  <a:srgbClr val="222222"/>
                </a:solidFill>
                <a:latin typeface="Kulim Park"/>
                <a:ea typeface="Kulim Park"/>
                <a:cs typeface="Kulim Park"/>
                <a:sym typeface="Kulim Park"/>
              </a:rPr>
              <a:t>(Pereira </a:t>
            </a:r>
            <a:r>
              <a:rPr lang="zh-TW" sz="1200">
                <a:solidFill>
                  <a:srgbClr val="363636"/>
                </a:solidFill>
                <a:latin typeface="Kulim Park"/>
                <a:ea typeface="Kulim Park"/>
                <a:cs typeface="Kulim Park"/>
                <a:sym typeface="Kulim Park"/>
              </a:rPr>
              <a:t>et al., 2011)</a:t>
            </a:r>
            <a:endParaRPr sz="1200">
              <a:solidFill>
                <a:srgbClr val="363636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-1733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ulim Park"/>
              <a:buChar char="●"/>
            </a:pPr>
            <a:r>
              <a:rPr lang="zh-TW" sz="1200">
                <a:solidFill>
                  <a:srgbClr val="363636"/>
                </a:solidFill>
                <a:latin typeface="Kulim Park"/>
                <a:ea typeface="Kulim Park"/>
                <a:cs typeface="Kulim Park"/>
                <a:sym typeface="Kulim Park"/>
              </a:rPr>
              <a:t>(</a:t>
            </a:r>
            <a:r>
              <a:rPr lang="zh-TW" sz="1200">
                <a:solidFill>
                  <a:srgbClr val="222222"/>
                </a:solidFill>
                <a:latin typeface="Kulim Park"/>
                <a:ea typeface="Kulim Park"/>
                <a:cs typeface="Kulim Park"/>
                <a:sym typeface="Kulim Park"/>
              </a:rPr>
              <a:t>Peretz, Gaudreau,&amp; Bonnel</a:t>
            </a:r>
            <a:r>
              <a:rPr lang="zh-TW" sz="1200">
                <a:solidFill>
                  <a:srgbClr val="363636"/>
                </a:solidFill>
                <a:latin typeface="Kulim Park"/>
                <a:ea typeface="Kulim Park"/>
                <a:cs typeface="Kulim Park"/>
                <a:sym typeface="Kulim Park"/>
              </a:rPr>
              <a:t>, </a:t>
            </a:r>
            <a:r>
              <a:rPr lang="zh-TW" sz="1200">
                <a:solidFill>
                  <a:srgbClr val="222222"/>
                </a:solidFill>
                <a:latin typeface="Kulim Park"/>
                <a:ea typeface="Kulim Park"/>
                <a:cs typeface="Kulim Park"/>
                <a:sym typeface="Kulim Park"/>
              </a:rPr>
              <a:t>1998</a:t>
            </a:r>
            <a:r>
              <a:rPr lang="zh-TW" sz="1200">
                <a:solidFill>
                  <a:srgbClr val="363636"/>
                </a:solidFill>
                <a:latin typeface="Kulim Park"/>
                <a:ea typeface="Kulim Park"/>
                <a:cs typeface="Kulim Park"/>
                <a:sym typeface="Kulim Park"/>
              </a:rPr>
              <a:t>)</a:t>
            </a:r>
            <a:endParaRPr sz="1200">
              <a:solidFill>
                <a:srgbClr val="363636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38"/>
          <p:cNvSpPr txBox="1"/>
          <p:nvPr>
            <p:ph type="title"/>
          </p:nvPr>
        </p:nvSpPr>
        <p:spPr>
          <a:xfrm>
            <a:off x="788175" y="267025"/>
            <a:ext cx="51168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3400"/>
              <a:buFont typeface="Kulim Park"/>
              <a:buChar char="-"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Data Analysis</a:t>
            </a:r>
            <a:endParaRPr b="1" sz="48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    統計方法選擇</a:t>
            </a:r>
            <a:endParaRPr b="1" sz="24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103" name="Google Shape;2103;p138"/>
          <p:cNvSpPr txBox="1"/>
          <p:nvPr/>
        </p:nvSpPr>
        <p:spPr>
          <a:xfrm>
            <a:off x="1163675" y="1725725"/>
            <a:ext cx="4629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Data cleaning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Description Statistics -  Random split vs Intention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EDA (+Visualization)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P</a:t>
            </a:r>
            <a:r>
              <a:rPr lang="zh-TW"/>
              <a:t>reliminary Test for ANOVA: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Normality &amp; independence &amp;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H1 &amp; H2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Interpretation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Extra: Preference</a:t>
            </a:r>
            <a:endParaRPr/>
          </a:p>
        </p:txBody>
      </p:sp>
      <p:pic>
        <p:nvPicPr>
          <p:cNvPr id="2104" name="Google Shape;210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475" y="2949376"/>
            <a:ext cx="4699925" cy="177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39"/>
          <p:cNvSpPr txBox="1"/>
          <p:nvPr>
            <p:ph idx="4294967295" type="title"/>
          </p:nvPr>
        </p:nvSpPr>
        <p:spPr>
          <a:xfrm>
            <a:off x="567600" y="1175850"/>
            <a:ext cx="71430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How to test Hypothesis</a:t>
            </a:r>
            <a:endParaRPr b="1" sz="48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3000">
                <a:solidFill>
                  <a:srgbClr val="664B34"/>
                </a:solidFill>
                <a:latin typeface="Kulim Park"/>
                <a:ea typeface="Kulim Park"/>
                <a:cs typeface="Kulim Park"/>
                <a:sym typeface="Kulim Park"/>
              </a:rPr>
              <a:t>重複量測 相依樣本 </a:t>
            </a:r>
            <a:endParaRPr b="1" sz="3000">
              <a:solidFill>
                <a:srgbClr val="664B3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3000">
                <a:solidFill>
                  <a:srgbClr val="664B34"/>
                </a:solidFill>
                <a:latin typeface="Kulim Park"/>
                <a:ea typeface="Kulim Park"/>
                <a:cs typeface="Kulim Park"/>
                <a:sym typeface="Kulim Park"/>
              </a:rPr>
              <a:t>雙因子單變量 變異數分析</a:t>
            </a:r>
            <a:endParaRPr b="1" sz="3000">
              <a:solidFill>
                <a:srgbClr val="664B34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2400">
                <a:solidFill>
                  <a:srgbClr val="664B34"/>
                </a:solidFill>
                <a:latin typeface="Kulim Park"/>
                <a:ea typeface="Kulim Park"/>
                <a:cs typeface="Kulim Park"/>
                <a:sym typeface="Kulim Park"/>
              </a:rPr>
              <a:t>Dependent Two-way Repeated Measures Anova</a:t>
            </a:r>
            <a:endParaRPr b="1" sz="24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40"/>
          <p:cNvSpPr txBox="1"/>
          <p:nvPr>
            <p:ph idx="4294967295" type="subTitle"/>
          </p:nvPr>
        </p:nvSpPr>
        <p:spPr>
          <a:xfrm>
            <a:off x="63625" y="85400"/>
            <a:ext cx="2330700" cy="531900"/>
          </a:xfrm>
          <a:prstGeom prst="rect">
            <a:avLst/>
          </a:prstGeom>
        </p:spPr>
        <p:txBody>
          <a:bodyPr anchorCtr="0" anchor="t" bIns="49600" lIns="49600" spcFirstLastPara="1" rIns="49600" wrap="square" tIns="496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zh-TW" sz="1800">
                <a:solidFill>
                  <a:srgbClr val="664B34"/>
                </a:solidFill>
                <a:latin typeface="Kulim Park"/>
                <a:ea typeface="Kulim Park"/>
                <a:cs typeface="Kulim Park"/>
                <a:sym typeface="Kulim Park"/>
              </a:rPr>
              <a:t>Methodology</a:t>
            </a:r>
            <a:endParaRPr sz="1800">
              <a:solidFill>
                <a:srgbClr val="664B34"/>
              </a:solidFill>
            </a:endParaRPr>
          </a:p>
        </p:txBody>
      </p:sp>
      <p:graphicFrame>
        <p:nvGraphicFramePr>
          <p:cNvPr id="2115" name="Google Shape;2115;p140"/>
          <p:cNvGraphicFramePr/>
          <p:nvPr/>
        </p:nvGraphicFramePr>
        <p:xfrm>
          <a:off x="146388" y="54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{F7420FA5-C1F4-45F9-ACEC-53F60F358D04}</a:tableStyleId>
              </a:tblPr>
              <a:tblGrid>
                <a:gridCol w="999950"/>
                <a:gridCol w="1912925"/>
                <a:gridCol w="2057875"/>
                <a:gridCol w="1405700"/>
                <a:gridCol w="1376750"/>
                <a:gridCol w="1043425"/>
              </a:tblGrid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離均差平方和(SS)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自由度(DF)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均方和(MS)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F (檢定)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P (顯著)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因子A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SS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</a:t>
                      </a: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(組間變異)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DF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</a:t>
                      </a: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=r-1 (組別-1)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MS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</a:t>
                      </a:r>
                      <a:endParaRPr baseline="-25000"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MS</a:t>
                      </a:r>
                      <a:r>
                        <a:rPr baseline="-25000"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</a:t>
                      </a: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/MS</a:t>
                      </a:r>
                      <a:r>
                        <a:rPr baseline="-25000"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E</a:t>
                      </a:r>
                      <a:endParaRPr baseline="-25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查表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因子B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SS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</a:t>
                      </a: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(組間變異)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DF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</a:t>
                      </a: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=c-1 (組別-1)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MS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</a:t>
                      </a:r>
                      <a:endParaRPr baseline="-25000"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MS</a:t>
                      </a:r>
                      <a:r>
                        <a:rPr baseline="-25000"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</a:t>
                      </a: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/MS</a:t>
                      </a:r>
                      <a:r>
                        <a:rPr baseline="-25000"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E</a:t>
                      </a:r>
                      <a:endParaRPr baseline="-25000"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查表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因子A*B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SS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E</a:t>
                      </a: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(交互作用)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DF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E</a:t>
                      </a: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=(r-1) (c-1)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MS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A*B</a:t>
                      </a:r>
                      <a:endParaRPr baseline="-25000"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MS</a:t>
                      </a:r>
                      <a:r>
                        <a:rPr baseline="-25000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A*B</a:t>
                      </a: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/MS</a:t>
                      </a:r>
                      <a:r>
                        <a:rPr baseline="-25000"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E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查表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全體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SS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</a:t>
                      </a: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(總變異)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DF</a:t>
                      </a:r>
                      <a:r>
                        <a:rPr baseline="-25000"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</a:t>
                      </a: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=N-1 (樣本數-1)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</a:t>
                      </a:r>
                      <a:endParaRPr>
                        <a:highlight>
                          <a:srgbClr val="FFFFFF"/>
                        </a:highlight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6" name="Google Shape;2116;p140"/>
          <p:cNvGraphicFramePr/>
          <p:nvPr/>
        </p:nvGraphicFramePr>
        <p:xfrm>
          <a:off x="146100" y="324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881925"/>
                <a:gridCol w="751325"/>
                <a:gridCol w="1092400"/>
                <a:gridCol w="2807950"/>
                <a:gridCol w="1844825"/>
                <a:gridCol w="1473375"/>
              </a:tblGrid>
              <a:tr h="54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AB Interaction Term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Residual Error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Total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總變異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A變異SSA+   B因子變異SSB+ 交互變異SSAB ＋殘差SSE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總變異SST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自由度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a-1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b-1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(a-1)(b-1)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ab(n-1)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abn-1</a:t>
                      </a:r>
                      <a:endParaRPr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17" name="Google Shape;2117;p140"/>
          <p:cNvSpPr txBox="1"/>
          <p:nvPr/>
        </p:nvSpPr>
        <p:spPr>
          <a:xfrm>
            <a:off x="63625" y="2786400"/>
            <a:ext cx="2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64B34"/>
                </a:solidFill>
                <a:latin typeface="Kulim Park"/>
                <a:ea typeface="Kulim Park"/>
                <a:cs typeface="Kulim Park"/>
                <a:sym typeface="Kulim Park"/>
              </a:rPr>
              <a:t>雙因子ANOVA表</a:t>
            </a:r>
            <a:r>
              <a:rPr b="1" lang="zh-TW" sz="1800">
                <a:latin typeface="Kulim Park"/>
                <a:ea typeface="Kulim Park"/>
                <a:cs typeface="Kulim Park"/>
                <a:sym typeface="Kulim Park"/>
              </a:rPr>
              <a:t> </a:t>
            </a:r>
            <a:endParaRPr b="1" sz="1800"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41"/>
          <p:cNvSpPr txBox="1"/>
          <p:nvPr>
            <p:ph type="title"/>
          </p:nvPr>
        </p:nvSpPr>
        <p:spPr>
          <a:xfrm>
            <a:off x="796200" y="1903950"/>
            <a:ext cx="51168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634B"/>
              </a:buClr>
              <a:buSzPts val="3400"/>
              <a:buFont typeface="Kulim Park"/>
              <a:buChar char="-"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附錄</a:t>
            </a:r>
            <a:endParaRPr b="1" sz="48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    </a:t>
            </a:r>
            <a:r>
              <a:rPr b="1" lang="zh-TW" sz="24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招募流程及相關內容</a:t>
            </a:r>
            <a:endParaRPr b="1" sz="24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42"/>
          <p:cNvSpPr/>
          <p:nvPr/>
        </p:nvSpPr>
        <p:spPr>
          <a:xfrm>
            <a:off x="1441077" y="2742711"/>
            <a:ext cx="270000" cy="2715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</a:endParaRPr>
          </a:p>
        </p:txBody>
      </p:sp>
      <p:cxnSp>
        <p:nvCxnSpPr>
          <p:cNvPr id="2128" name="Google Shape;2128;p142"/>
          <p:cNvCxnSpPr>
            <a:stCxn id="2129" idx="2"/>
            <a:endCxn id="2127" idx="0"/>
          </p:cNvCxnSpPr>
          <p:nvPr/>
        </p:nvCxnSpPr>
        <p:spPr>
          <a:xfrm>
            <a:off x="1576200" y="2264275"/>
            <a:ext cx="0" cy="478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30" name="Google Shape;2130;p142"/>
          <p:cNvSpPr/>
          <p:nvPr/>
        </p:nvSpPr>
        <p:spPr>
          <a:xfrm>
            <a:off x="3998931" y="2742711"/>
            <a:ext cx="270000" cy="2715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</a:endParaRPr>
          </a:p>
        </p:txBody>
      </p:sp>
      <p:sp>
        <p:nvSpPr>
          <p:cNvPr id="2129" name="Google Shape;2129;p142"/>
          <p:cNvSpPr/>
          <p:nvPr/>
        </p:nvSpPr>
        <p:spPr>
          <a:xfrm>
            <a:off x="921600" y="1648675"/>
            <a:ext cx="13092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E06666"/>
                </a:solidFill>
              </a:rPr>
              <a:t>04/25-30</a:t>
            </a:r>
            <a:endParaRPr b="1" sz="12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E06666"/>
                </a:solidFill>
              </a:rPr>
              <a:t>實驗開跑</a:t>
            </a:r>
            <a:endParaRPr b="1"/>
          </a:p>
        </p:txBody>
      </p:sp>
      <p:cxnSp>
        <p:nvCxnSpPr>
          <p:cNvPr id="2131" name="Google Shape;2131;p142"/>
          <p:cNvCxnSpPr>
            <a:stCxn id="2127" idx="6"/>
            <a:endCxn id="2130" idx="2"/>
          </p:cNvCxnSpPr>
          <p:nvPr/>
        </p:nvCxnSpPr>
        <p:spPr>
          <a:xfrm>
            <a:off x="1711077" y="2878461"/>
            <a:ext cx="22878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2" name="Google Shape;2132;p142"/>
          <p:cNvSpPr txBox="1"/>
          <p:nvPr/>
        </p:nvSpPr>
        <p:spPr>
          <a:xfrm>
            <a:off x="3125875" y="3269875"/>
            <a:ext cx="2717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latin typeface="Manrope"/>
                <a:ea typeface="Manrope"/>
                <a:cs typeface="Manrope"/>
                <a:sym typeface="Manrope"/>
              </a:rPr>
              <a:t>1. 回報購物車與訂單內</a:t>
            </a:r>
            <a:r>
              <a:rPr b="1" lang="zh-TW" sz="1100">
                <a:latin typeface="Manrope"/>
                <a:ea typeface="Manrope"/>
                <a:cs typeface="Manrope"/>
                <a:sym typeface="Manrope"/>
              </a:rPr>
              <a:t>(需附</a:t>
            </a:r>
            <a:r>
              <a:rPr b="1" lang="zh-TW" sz="11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截圖</a:t>
            </a:r>
            <a:r>
              <a:rPr b="1" lang="zh-TW" sz="1100">
                <a:latin typeface="Manrope"/>
                <a:ea typeface="Manrope"/>
                <a:cs typeface="Manrope"/>
                <a:sym typeface="Manrope"/>
              </a:rPr>
              <a:t>)</a:t>
            </a:r>
            <a:endParaRPr b="1"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2. 進行小測驗</a:t>
            </a:r>
            <a:r>
              <a:rPr b="1" lang="zh-TW" sz="11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(30mins左右)</a:t>
            </a:r>
            <a:r>
              <a:rPr b="1" lang="zh-TW" sz="800">
                <a:latin typeface="Manrope"/>
                <a:ea typeface="Manrope"/>
                <a:cs typeface="Manrope"/>
                <a:sym typeface="Manrope"/>
              </a:rPr>
              <a:t>偏好&amp;熟悉</a:t>
            </a:r>
            <a:endParaRPr b="1" sz="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3" name="Google Shape;2133;p142"/>
          <p:cNvSpPr txBox="1"/>
          <p:nvPr/>
        </p:nvSpPr>
        <p:spPr>
          <a:xfrm>
            <a:off x="957999" y="3249202"/>
            <a:ext cx="163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latin typeface="Manrope"/>
                <a:ea typeface="Manrope"/>
                <a:cs typeface="Manrope"/>
                <a:sym typeface="Manrope"/>
              </a:rPr>
              <a:t>1. 填寫前測問卷</a:t>
            </a:r>
            <a:endParaRPr b="1" sz="13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4" name="Google Shape;2134;p142"/>
          <p:cNvSpPr/>
          <p:nvPr/>
        </p:nvSpPr>
        <p:spPr>
          <a:xfrm>
            <a:off x="7220223" y="2730399"/>
            <a:ext cx="270000" cy="2715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</a:endParaRPr>
          </a:p>
        </p:txBody>
      </p:sp>
      <p:cxnSp>
        <p:nvCxnSpPr>
          <p:cNvPr id="2135" name="Google Shape;2135;p142"/>
          <p:cNvCxnSpPr>
            <a:stCxn id="2130" idx="6"/>
            <a:endCxn id="2134" idx="2"/>
          </p:cNvCxnSpPr>
          <p:nvPr/>
        </p:nvCxnSpPr>
        <p:spPr>
          <a:xfrm flipH="1" rot="10800000">
            <a:off x="4268931" y="2866161"/>
            <a:ext cx="2951400" cy="12300"/>
          </a:xfrm>
          <a:prstGeom prst="straightConnector1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6" name="Google Shape;2136;p142"/>
          <p:cNvSpPr txBox="1"/>
          <p:nvPr/>
        </p:nvSpPr>
        <p:spPr>
          <a:xfrm>
            <a:off x="6344700" y="3249200"/>
            <a:ext cx="28722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1.填寫</a:t>
            </a:r>
            <a:r>
              <a:rPr b="1" lang="zh-TW" sz="1300">
                <a:latin typeface="Manrope"/>
                <a:ea typeface="Manrope"/>
                <a:cs typeface="Manrope"/>
                <a:sym typeface="Manrope"/>
              </a:rPr>
              <a:t>後測</a:t>
            </a:r>
            <a:r>
              <a:rPr b="1" lang="zh-TW"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問卷</a:t>
            </a:r>
            <a:endParaRPr b="1" sz="13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latin typeface="Manrope"/>
                <a:ea typeface="Manrope"/>
                <a:cs typeface="Manrope"/>
                <a:sym typeface="Manrope"/>
              </a:rPr>
              <a:t>2.</a:t>
            </a:r>
            <a:r>
              <a:rPr b="1" lang="zh-TW"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回報購物車與訂單內容</a:t>
            </a:r>
            <a:r>
              <a:rPr b="1" lang="zh-TW" sz="11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(需附截圖)</a:t>
            </a:r>
            <a:endParaRPr b="1" sz="11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3.</a:t>
            </a:r>
            <a:r>
              <a:rPr b="1" lang="zh-TW" sz="1300">
                <a:latin typeface="Manrope"/>
                <a:ea typeface="Manrope"/>
                <a:cs typeface="Manrope"/>
                <a:sym typeface="Manrope"/>
              </a:rPr>
              <a:t>進行小測驗</a:t>
            </a:r>
            <a:r>
              <a:rPr b="1" lang="zh-TW" sz="1100">
                <a:latin typeface="Manrope"/>
                <a:ea typeface="Manrope"/>
                <a:cs typeface="Manrope"/>
                <a:sym typeface="Manrope"/>
              </a:rPr>
              <a:t>(30mins左右) </a:t>
            </a:r>
            <a:r>
              <a:rPr b="1" lang="zh-TW" sz="800">
                <a:latin typeface="Manrope"/>
                <a:ea typeface="Manrope"/>
                <a:cs typeface="Manrope"/>
                <a:sym typeface="Manrope"/>
              </a:rPr>
              <a:t>熟悉</a:t>
            </a:r>
            <a:endParaRPr b="1" sz="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4.申請Spotify數據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7" name="Google Shape;2137;p142"/>
          <p:cNvSpPr txBox="1"/>
          <p:nvPr/>
        </p:nvSpPr>
        <p:spPr>
          <a:xfrm>
            <a:off x="7606199" y="2539600"/>
            <a:ext cx="130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DB634B"/>
                </a:solidFill>
                <a:latin typeface="Manrope"/>
                <a:ea typeface="Manrope"/>
                <a:cs typeface="Manrope"/>
                <a:sym typeface="Manrope"/>
              </a:rPr>
              <a:t>恭喜獲得</a:t>
            </a:r>
            <a:endParaRPr b="1">
              <a:solidFill>
                <a:srgbClr val="DB634B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DB634B"/>
                </a:solidFill>
                <a:latin typeface="Manrope"/>
                <a:ea typeface="Manrope"/>
                <a:cs typeface="Manrope"/>
                <a:sym typeface="Manrope"/>
              </a:rPr>
              <a:t>抽獎資格!</a:t>
            </a:r>
            <a:endParaRPr b="1">
              <a:solidFill>
                <a:srgbClr val="DB634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8" name="Google Shape;2138;p142"/>
          <p:cNvSpPr txBox="1"/>
          <p:nvPr/>
        </p:nvSpPr>
        <p:spPr>
          <a:xfrm>
            <a:off x="2480025" y="2428175"/>
            <a:ext cx="7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285F4"/>
                </a:solidFill>
              </a:rPr>
              <a:t>第一週</a:t>
            </a:r>
            <a:endParaRPr b="1">
              <a:solidFill>
                <a:srgbClr val="4285F4"/>
              </a:solidFill>
            </a:endParaRPr>
          </a:p>
        </p:txBody>
      </p:sp>
      <p:sp>
        <p:nvSpPr>
          <p:cNvPr id="2139" name="Google Shape;2139;p142"/>
          <p:cNvSpPr txBox="1"/>
          <p:nvPr/>
        </p:nvSpPr>
        <p:spPr>
          <a:xfrm>
            <a:off x="5420675" y="2428175"/>
            <a:ext cx="9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DB634B"/>
                </a:solidFill>
              </a:rPr>
              <a:t>第二週</a:t>
            </a:r>
            <a:endParaRPr b="1">
              <a:solidFill>
                <a:srgbClr val="DB634B"/>
              </a:solidFill>
            </a:endParaRPr>
          </a:p>
        </p:txBody>
      </p:sp>
      <p:cxnSp>
        <p:nvCxnSpPr>
          <p:cNvPr id="2140" name="Google Shape;2140;p142"/>
          <p:cNvCxnSpPr>
            <a:stCxn id="2134" idx="0"/>
            <a:endCxn id="2141" idx="2"/>
          </p:cNvCxnSpPr>
          <p:nvPr/>
        </p:nvCxnSpPr>
        <p:spPr>
          <a:xfrm rot="10800000">
            <a:off x="7355223" y="2264199"/>
            <a:ext cx="0" cy="466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42" name="Google Shape;2142;p142"/>
          <p:cNvSpPr txBox="1"/>
          <p:nvPr>
            <p:ph type="title"/>
          </p:nvPr>
        </p:nvSpPr>
        <p:spPr>
          <a:xfrm>
            <a:off x="146450" y="154300"/>
            <a:ext cx="5440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流程時間軸</a:t>
            </a:r>
            <a:endParaRPr b="1" sz="2600">
              <a:solidFill>
                <a:schemeClr val="lt1"/>
              </a:solidFill>
            </a:endParaRPr>
          </a:p>
        </p:txBody>
      </p:sp>
      <p:cxnSp>
        <p:nvCxnSpPr>
          <p:cNvPr id="2143" name="Google Shape;2143;p142"/>
          <p:cNvCxnSpPr>
            <a:endCxn id="2127" idx="2"/>
          </p:cNvCxnSpPr>
          <p:nvPr/>
        </p:nvCxnSpPr>
        <p:spPr>
          <a:xfrm>
            <a:off x="-228723" y="2878461"/>
            <a:ext cx="16698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42"/>
          <p:cNvSpPr txBox="1"/>
          <p:nvPr/>
        </p:nvSpPr>
        <p:spPr>
          <a:xfrm>
            <a:off x="253375" y="2454150"/>
            <a:ext cx="6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66666"/>
                </a:solidFill>
              </a:rPr>
              <a:t>Pilot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141" name="Google Shape;2141;p142"/>
          <p:cNvSpPr/>
          <p:nvPr/>
        </p:nvSpPr>
        <p:spPr>
          <a:xfrm>
            <a:off x="6700625" y="1648675"/>
            <a:ext cx="13092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EA9999"/>
                </a:solidFill>
              </a:rPr>
              <a:t>（開始天 +14）</a:t>
            </a:r>
            <a:endParaRPr b="1" sz="1200">
              <a:solidFill>
                <a:srgbClr val="EA999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E06666"/>
                </a:solidFill>
              </a:rPr>
              <a:t>實驗結束</a:t>
            </a:r>
            <a:endParaRPr b="1"/>
          </a:p>
        </p:txBody>
      </p:sp>
      <p:sp>
        <p:nvSpPr>
          <p:cNvPr id="2145" name="Google Shape;2145;p142"/>
          <p:cNvSpPr/>
          <p:nvPr/>
        </p:nvSpPr>
        <p:spPr>
          <a:xfrm>
            <a:off x="1579125" y="1274300"/>
            <a:ext cx="5780975" cy="210543"/>
          </a:xfrm>
          <a:custGeom>
            <a:rect b="b" l="l" r="r" t="t"/>
            <a:pathLst>
              <a:path extrusionOk="0" h="13623" w="231239">
                <a:moveTo>
                  <a:pt x="0" y="13623"/>
                </a:moveTo>
                <a:lnTo>
                  <a:pt x="0" y="0"/>
                </a:lnTo>
                <a:lnTo>
                  <a:pt x="231239" y="0"/>
                </a:lnTo>
                <a:lnTo>
                  <a:pt x="231239" y="13623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6" name="Google Shape;2146;p142"/>
          <p:cNvSpPr txBox="1"/>
          <p:nvPr/>
        </p:nvSpPr>
        <p:spPr>
          <a:xfrm>
            <a:off x="3814725" y="843150"/>
            <a:ext cx="14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</a:rPr>
              <a:t>實驗為期兩週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147" name="Google Shape;2147;p142"/>
          <p:cNvCxnSpPr/>
          <p:nvPr/>
        </p:nvCxnSpPr>
        <p:spPr>
          <a:xfrm>
            <a:off x="6460150" y="198400"/>
            <a:ext cx="174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8" name="Google Shape;2148;p142"/>
          <p:cNvSpPr/>
          <p:nvPr/>
        </p:nvSpPr>
        <p:spPr>
          <a:xfrm>
            <a:off x="5834050" y="40600"/>
            <a:ext cx="6261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Intro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9" name="Google Shape;2149;p142"/>
          <p:cNvSpPr/>
          <p:nvPr/>
        </p:nvSpPr>
        <p:spPr>
          <a:xfrm>
            <a:off x="6546750" y="40600"/>
            <a:ext cx="6942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Literature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50" name="Google Shape;2150;p142"/>
          <p:cNvSpPr/>
          <p:nvPr/>
        </p:nvSpPr>
        <p:spPr>
          <a:xfrm>
            <a:off x="7314100" y="40600"/>
            <a:ext cx="7773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</a:t>
            </a:r>
            <a:endParaRPr sz="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51" name="Google Shape;2151;p142"/>
          <p:cNvSpPr/>
          <p:nvPr/>
        </p:nvSpPr>
        <p:spPr>
          <a:xfrm>
            <a:off x="8200750" y="40600"/>
            <a:ext cx="869100" cy="315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solidFill>
                  <a:srgbClr val="DB634B"/>
                </a:solidFill>
                <a:latin typeface="Nunito Sans"/>
                <a:ea typeface="Nunito Sans"/>
                <a:cs typeface="Nunito Sans"/>
                <a:sym typeface="Nunito Sans"/>
              </a:rPr>
              <a:t>Methodology</a:t>
            </a:r>
            <a:endParaRPr b="1" sz="800">
              <a:solidFill>
                <a:srgbClr val="DB634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52" name="Google Shape;2152;p142"/>
          <p:cNvSpPr/>
          <p:nvPr/>
        </p:nvSpPr>
        <p:spPr>
          <a:xfrm>
            <a:off x="372025" y="1016550"/>
            <a:ext cx="468300" cy="46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招募</a:t>
            </a:r>
            <a:endParaRPr b="1"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225" y="679725"/>
            <a:ext cx="3903550" cy="292277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43"/>
          <p:cNvSpPr txBox="1"/>
          <p:nvPr/>
        </p:nvSpPr>
        <p:spPr>
          <a:xfrm>
            <a:off x="556925" y="679725"/>
            <a:ext cx="39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</a:rPr>
              <a:t>歡迎呼朋引伴參加</a:t>
            </a:r>
            <a:endParaRPr b="1" sz="3000"/>
          </a:p>
        </p:txBody>
      </p:sp>
      <p:pic>
        <p:nvPicPr>
          <p:cNvPr id="2159" name="Google Shape;2159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56" y="1326225"/>
            <a:ext cx="3202000" cy="32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43"/>
          <p:cNvSpPr txBox="1"/>
          <p:nvPr/>
        </p:nvSpPr>
        <p:spPr>
          <a:xfrm>
            <a:off x="4718775" y="3734325"/>
            <a:ext cx="432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664B34"/>
                </a:solidFill>
              </a:rPr>
              <a:t>饗食天堂 雙人平日晚餐 $1980</a:t>
            </a:r>
            <a:endParaRPr b="1" sz="2400"/>
          </a:p>
        </p:txBody>
      </p:sp>
      <p:pic>
        <p:nvPicPr>
          <p:cNvPr id="2161" name="Google Shape;2161;p143"/>
          <p:cNvPicPr preferRelativeResize="0"/>
          <p:nvPr/>
        </p:nvPicPr>
        <p:blipFill rotWithShape="1">
          <a:blip r:embed="rId5">
            <a:alphaModFix/>
          </a:blip>
          <a:srcRect b="23710" l="26934" r="26888" t="26266"/>
          <a:stretch/>
        </p:blipFill>
        <p:spPr>
          <a:xfrm>
            <a:off x="4874800" y="2880050"/>
            <a:ext cx="954347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2"/>
          <p:cNvSpPr txBox="1"/>
          <p:nvPr>
            <p:ph type="title"/>
          </p:nvPr>
        </p:nvSpPr>
        <p:spPr>
          <a:xfrm>
            <a:off x="719925" y="32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Theoretical Framework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72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752" name="Google Shape;752;p72"/>
            <p:cNvCxnSpPr>
              <a:stCxn id="753" idx="3"/>
              <a:endCxn id="754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55" name="Google Shape;755;p72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756" name="Google Shape;756;p72"/>
              <p:cNvCxnSpPr>
                <a:stCxn id="757" idx="3"/>
                <a:endCxn id="758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7" name="Google Shape;757;p72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59" name="Google Shape;759;p72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58" name="Google Shape;758;p72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53" name="Google Shape;753;p72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60" name="Google Shape;760;p72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54" name="Google Shape;754;p72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grpSp>
        <p:nvGrpSpPr>
          <p:cNvPr id="761" name="Google Shape;761;p72"/>
          <p:cNvGrpSpPr/>
          <p:nvPr/>
        </p:nvGrpSpPr>
        <p:grpSpPr>
          <a:xfrm>
            <a:off x="433800" y="2043800"/>
            <a:ext cx="2642400" cy="1276500"/>
            <a:chOff x="433825" y="3703975"/>
            <a:chExt cx="2642400" cy="1276500"/>
          </a:xfrm>
        </p:grpSpPr>
        <p:sp>
          <p:nvSpPr>
            <p:cNvPr id="762" name="Google Shape;762;p72"/>
            <p:cNvSpPr/>
            <p:nvPr/>
          </p:nvSpPr>
          <p:spPr>
            <a:xfrm>
              <a:off x="433825" y="3703975"/>
              <a:ext cx="2642400" cy="12765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887C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595959"/>
                  </a:solidFill>
                </a:rPr>
                <a:t> </a:t>
              </a:r>
              <a:endParaRPr b="1">
                <a:solidFill>
                  <a:srgbClr val="595959"/>
                </a:solidFill>
              </a:endParaRPr>
            </a:p>
          </p:txBody>
        </p:sp>
        <p:sp>
          <p:nvSpPr>
            <p:cNvPr id="763" name="Google Shape;763;p72"/>
            <p:cNvSpPr txBox="1"/>
            <p:nvPr/>
          </p:nvSpPr>
          <p:spPr>
            <a:xfrm>
              <a:off x="1054075" y="3868500"/>
              <a:ext cx="160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ontserrat"/>
                  <a:ea typeface="Montserrat"/>
                  <a:cs typeface="Montserrat"/>
                  <a:sym typeface="Montserrat"/>
                </a:rPr>
                <a:t>因子 A: Speed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4" name="Google Shape;764;p72"/>
            <p:cNvSpPr/>
            <p:nvPr/>
          </p:nvSpPr>
          <p:spPr>
            <a:xfrm>
              <a:off x="1907750" y="442014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rgbClr val="887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rPr>
                <a:t>快速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5" name="Google Shape;765;p72"/>
            <p:cNvSpPr/>
            <p:nvPr/>
          </p:nvSpPr>
          <p:spPr>
            <a:xfrm>
              <a:off x="669000" y="442014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rgbClr val="887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rPr>
                <a:t>慢速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66" name="Google Shape;766;p72"/>
          <p:cNvSpPr txBox="1"/>
          <p:nvPr/>
        </p:nvSpPr>
        <p:spPr>
          <a:xfrm>
            <a:off x="1502575" y="1621188"/>
            <a:ext cx="7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DB634B"/>
                </a:solidFill>
                <a:latin typeface="Montserrat"/>
                <a:ea typeface="Montserrat"/>
                <a:cs typeface="Montserrat"/>
                <a:sym typeface="Montserrat"/>
              </a:rPr>
              <a:t>IV</a:t>
            </a:r>
            <a:endParaRPr b="1" sz="1800">
              <a:solidFill>
                <a:srgbClr val="DB63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72"/>
          <p:cNvSpPr txBox="1"/>
          <p:nvPr/>
        </p:nvSpPr>
        <p:spPr>
          <a:xfrm>
            <a:off x="4251125" y="208540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68" name="Google Shape;768;p72"/>
          <p:cNvSpPr txBox="1"/>
          <p:nvPr/>
        </p:nvSpPr>
        <p:spPr>
          <a:xfrm>
            <a:off x="4301952" y="2029725"/>
            <a:ext cx="6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H1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69" name="Google Shape;769;p72"/>
          <p:cNvSpPr/>
          <p:nvPr/>
        </p:nvSpPr>
        <p:spPr>
          <a:xfrm>
            <a:off x="6258950" y="1998650"/>
            <a:ext cx="2528400" cy="26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887C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887C62"/>
                </a:solidFill>
                <a:latin typeface="Montserrat"/>
                <a:ea typeface="Montserrat"/>
                <a:cs typeface="Montserrat"/>
                <a:sym typeface="Montserrat"/>
              </a:rPr>
              <a:t>​​</a:t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887C62"/>
                </a:solidFill>
                <a:latin typeface="Montserrat"/>
                <a:ea typeface="Montserrat"/>
                <a:cs typeface="Montserrat"/>
                <a:sym typeface="Montserrat"/>
              </a:rPr>
              <a:t>我花費在「網路購物」的每 3000 元當中，我想在 Uniqlo 網站上花費________元</a:t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2C2C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p72"/>
          <p:cNvSpPr txBox="1"/>
          <p:nvPr/>
        </p:nvSpPr>
        <p:spPr>
          <a:xfrm>
            <a:off x="7231850" y="1570600"/>
            <a:ext cx="7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DB634B"/>
                </a:solidFill>
                <a:latin typeface="Montserrat"/>
                <a:ea typeface="Montserrat"/>
                <a:cs typeface="Montserrat"/>
                <a:sym typeface="Montserrat"/>
              </a:rPr>
              <a:t>DV </a:t>
            </a:r>
            <a:endParaRPr b="1" sz="1800">
              <a:solidFill>
                <a:srgbClr val="DB63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1" name="Google Shape;771;p72"/>
          <p:cNvCxnSpPr/>
          <p:nvPr/>
        </p:nvCxnSpPr>
        <p:spPr>
          <a:xfrm flipH="1" rot="10800000">
            <a:off x="3076200" y="2392675"/>
            <a:ext cx="3159600" cy="3900"/>
          </a:xfrm>
          <a:prstGeom prst="straightConnector1">
            <a:avLst/>
          </a:prstGeom>
          <a:noFill/>
          <a:ln cap="flat" cmpd="sng" w="28575">
            <a:solidFill>
              <a:srgbClr val="887C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p72"/>
          <p:cNvCxnSpPr/>
          <p:nvPr/>
        </p:nvCxnSpPr>
        <p:spPr>
          <a:xfrm flipH="1" rot="10800000">
            <a:off x="3076200" y="4343925"/>
            <a:ext cx="3159600" cy="3900"/>
          </a:xfrm>
          <a:prstGeom prst="straightConnector1">
            <a:avLst/>
          </a:prstGeom>
          <a:noFill/>
          <a:ln cap="flat" cmpd="sng" w="28575">
            <a:solidFill>
              <a:srgbClr val="887C6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73" name="Google Shape;773;p72"/>
          <p:cNvGrpSpPr/>
          <p:nvPr/>
        </p:nvGrpSpPr>
        <p:grpSpPr>
          <a:xfrm>
            <a:off x="433800" y="3461450"/>
            <a:ext cx="2642400" cy="1214400"/>
            <a:chOff x="433800" y="2379650"/>
            <a:chExt cx="2642400" cy="1214400"/>
          </a:xfrm>
        </p:grpSpPr>
        <p:sp>
          <p:nvSpPr>
            <p:cNvPr id="774" name="Google Shape;774;p72"/>
            <p:cNvSpPr/>
            <p:nvPr/>
          </p:nvSpPr>
          <p:spPr>
            <a:xfrm>
              <a:off x="433800" y="2379650"/>
              <a:ext cx="2642400" cy="12144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887C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95959"/>
                </a:solidFill>
              </a:endParaRPr>
            </a:p>
          </p:txBody>
        </p:sp>
        <p:sp>
          <p:nvSpPr>
            <p:cNvPr id="775" name="Google Shape;775;p72"/>
            <p:cNvSpPr txBox="1"/>
            <p:nvPr/>
          </p:nvSpPr>
          <p:spPr>
            <a:xfrm>
              <a:off x="1047075" y="2466400"/>
              <a:ext cx="1401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ontserrat"/>
                  <a:ea typeface="Montserrat"/>
                  <a:cs typeface="Montserrat"/>
                  <a:sym typeface="Montserrat"/>
                </a:rPr>
                <a:t>因子 B: Genre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76" name="Google Shape;776;p72"/>
            <p:cNvSpPr/>
            <p:nvPr/>
          </p:nvSpPr>
          <p:spPr>
            <a:xfrm>
              <a:off x="1907750" y="305199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rgbClr val="887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rPr>
                <a:t>經典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7" name="Google Shape;777;p72"/>
            <p:cNvSpPr/>
            <p:nvPr/>
          </p:nvSpPr>
          <p:spPr>
            <a:xfrm>
              <a:off x="614650" y="305199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rgbClr val="887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rPr>
                <a:t>流行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78" name="Google Shape;778;p72"/>
          <p:cNvSpPr txBox="1"/>
          <p:nvPr/>
        </p:nvSpPr>
        <p:spPr>
          <a:xfrm>
            <a:off x="6778400" y="2090275"/>
            <a:ext cx="148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Willingness for paying</a:t>
            </a:r>
            <a:endParaRPr/>
          </a:p>
        </p:txBody>
      </p:sp>
      <p:sp>
        <p:nvSpPr>
          <p:cNvPr id="779" name="Google Shape;779;p72"/>
          <p:cNvSpPr/>
          <p:nvPr/>
        </p:nvSpPr>
        <p:spPr>
          <a:xfrm>
            <a:off x="3442925" y="1098400"/>
            <a:ext cx="2165100" cy="52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6D9EEB"/>
                </a:solidFill>
              </a:rPr>
              <a:t>消費習慣；</a:t>
            </a:r>
            <a:r>
              <a:rPr b="1" lang="zh-TW" sz="1100">
                <a:solidFill>
                  <a:srgbClr val="6D9EEB"/>
                </a:solidFill>
              </a:rPr>
              <a:t>音樂偏好</a:t>
            </a:r>
            <a:endParaRPr b="1" sz="1100">
              <a:solidFill>
                <a:srgbClr val="6D9EEB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6D9EEB"/>
                </a:solidFill>
              </a:rPr>
              <a:t>企業形象</a:t>
            </a:r>
            <a:r>
              <a:rPr b="1" lang="zh-TW" sz="1100">
                <a:solidFill>
                  <a:srgbClr val="6D9EEB"/>
                </a:solidFill>
              </a:rPr>
              <a:t> </a:t>
            </a:r>
            <a:endParaRPr b="1" sz="1100">
              <a:solidFill>
                <a:srgbClr val="6D9EEB"/>
              </a:solidFill>
            </a:endParaRPr>
          </a:p>
        </p:txBody>
      </p:sp>
      <p:sp>
        <p:nvSpPr>
          <p:cNvPr id="780" name="Google Shape;780;p72"/>
          <p:cNvSpPr txBox="1"/>
          <p:nvPr/>
        </p:nvSpPr>
        <p:spPr>
          <a:xfrm>
            <a:off x="3454000" y="1129150"/>
            <a:ext cx="73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D9EEB"/>
                </a:solidFill>
              </a:rPr>
              <a:t>CV</a:t>
            </a:r>
            <a:endParaRPr>
              <a:solidFill>
                <a:srgbClr val="6D9EE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81" name="Google Shape;781;p72"/>
          <p:cNvSpPr txBox="1"/>
          <p:nvPr/>
        </p:nvSpPr>
        <p:spPr>
          <a:xfrm>
            <a:off x="4301952" y="3946575"/>
            <a:ext cx="6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H2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82" name="Google Shape;782;p7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44"/>
          <p:cNvSpPr txBox="1"/>
          <p:nvPr>
            <p:ph type="title"/>
          </p:nvPr>
        </p:nvSpPr>
        <p:spPr>
          <a:xfrm>
            <a:off x="796200" y="1404450"/>
            <a:ext cx="51168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zh-TW" sz="7200"/>
              <a:t>THANK YOU!</a:t>
            </a:r>
            <a:endParaRPr b="1" sz="7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45"/>
          <p:cNvSpPr txBox="1"/>
          <p:nvPr>
            <p:ph type="title"/>
          </p:nvPr>
        </p:nvSpPr>
        <p:spPr>
          <a:xfrm>
            <a:off x="796200" y="1252050"/>
            <a:ext cx="71430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Data Analysis</a:t>
            </a:r>
            <a:endParaRPr b="1" sz="48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4800">
                <a:solidFill>
                  <a:srgbClr val="DB634B"/>
                </a:solidFill>
                <a:latin typeface="Kulim Park"/>
                <a:ea typeface="Kulim Park"/>
                <a:cs typeface="Kulim Park"/>
                <a:sym typeface="Kulim Park"/>
              </a:rPr>
              <a:t>Method</a:t>
            </a:r>
            <a:endParaRPr b="1" sz="4800">
              <a:solidFill>
                <a:srgbClr val="DB634B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46"/>
          <p:cNvSpPr txBox="1"/>
          <p:nvPr/>
        </p:nvSpPr>
        <p:spPr>
          <a:xfrm>
            <a:off x="374150" y="223100"/>
            <a:ext cx="8017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rgbClr val="595959"/>
                </a:solidFill>
                <a:latin typeface="Kulim Park"/>
                <a:ea typeface="Kulim Park"/>
                <a:cs typeface="Kulim Park"/>
                <a:sym typeface="Kulim Park"/>
              </a:rPr>
              <a:t>重複雙因子變異數分析</a:t>
            </a:r>
            <a:endParaRPr b="1" sz="2600">
              <a:solidFill>
                <a:srgbClr val="595959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595959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graphicFrame>
        <p:nvGraphicFramePr>
          <p:cNvPr id="2177" name="Google Shape;2177;p146"/>
          <p:cNvGraphicFramePr/>
          <p:nvPr/>
        </p:nvGraphicFramePr>
        <p:xfrm>
          <a:off x="1268400" y="118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2394150"/>
                <a:gridCol w="2394150"/>
                <a:gridCol w="239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condition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統計檢驗法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圖形檢驗法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99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DV母體常態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3D3D3D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Shapiro-Wilk, </a:t>
                      </a:r>
                      <a:r>
                        <a:rPr b="1" lang="zh-TW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K-S檢定</a:t>
                      </a:r>
                      <a:r>
                        <a:rPr lang="zh-TW" sz="1200">
                          <a:solidFill>
                            <a:srgbClr val="3D3D3D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,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555555"/>
                        </a:solidFill>
                        <a:highlight>
                          <a:srgbClr val="FFFFFF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555555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box plot, Q-Q plot</a:t>
                      </a:r>
                      <a:endParaRPr sz="1200">
                        <a:solidFill>
                          <a:srgbClr val="555555"/>
                        </a:solidFill>
                        <a:highlight>
                          <a:srgbClr val="FFFFFF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組間組間變異數相等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Levene的變異數相等測試</a:t>
                      </a:r>
                      <a:endParaRPr sz="1200">
                        <a:solidFill>
                          <a:srgbClr val="3D3D3D"/>
                        </a:solidFill>
                        <a:highlight>
                          <a:schemeClr val="accent4"/>
                        </a:highlight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DV為連續變數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yes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隨機樣本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yes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2" name="Google Shape;2182;p147"/>
          <p:cNvGraphicFramePr/>
          <p:nvPr/>
        </p:nvGraphicFramePr>
        <p:xfrm>
          <a:off x="399550" y="50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{DF6F9534-AB28-488D-B438-74359EF18762}</a:tableStyleId>
              </a:tblPr>
              <a:tblGrid>
                <a:gridCol w="801950"/>
                <a:gridCol w="1739725"/>
                <a:gridCol w="1919000"/>
                <a:gridCol w="1919000"/>
                <a:gridCol w="1919000"/>
              </a:tblGrid>
              <a:tr h="5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來源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平方和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自由度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均方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F- Value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因子A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E06666"/>
                          </a:solidFill>
                        </a:rPr>
                        <a:t>SSA</a:t>
                      </a:r>
                      <a:endParaRPr sz="1200"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E06666"/>
                          </a:solidFill>
                        </a:rPr>
                        <a:t>a-1</a:t>
                      </a:r>
                      <a:endParaRPr sz="1200"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E06666"/>
                          </a:solidFill>
                        </a:rPr>
                        <a:t>MSA = SSA/ (a-1)</a:t>
                      </a:r>
                      <a:endParaRPr sz="1200"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E06666"/>
                          </a:solidFill>
                        </a:rPr>
                        <a:t>Fa = MSA/MSE</a:t>
                      </a:r>
                      <a:endParaRPr sz="1200"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因子B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76A5AF"/>
                          </a:solidFill>
                        </a:rPr>
                        <a:t>SSB</a:t>
                      </a:r>
                      <a:endParaRPr>
                        <a:solidFill>
                          <a:srgbClr val="76A5A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76A5AF"/>
                          </a:solidFill>
                        </a:rPr>
                        <a:t>b-1</a:t>
                      </a:r>
                      <a:endParaRPr>
                        <a:solidFill>
                          <a:srgbClr val="76A5A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76A5AF"/>
                          </a:solidFill>
                        </a:rPr>
                        <a:t>MSB = SSB /(b-1)</a:t>
                      </a:r>
                      <a:endParaRPr>
                        <a:solidFill>
                          <a:srgbClr val="76A5A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76A5AF"/>
                          </a:solidFill>
                        </a:rPr>
                        <a:t>Fb = MSB/MSE</a:t>
                      </a:r>
                      <a:endParaRPr>
                        <a:solidFill>
                          <a:srgbClr val="76A5A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A*B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351C75"/>
                          </a:solidFill>
                        </a:rPr>
                        <a:t>SSAB</a:t>
                      </a:r>
                      <a:endParaRPr>
                        <a:solidFill>
                          <a:srgbClr val="351C7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351C75"/>
                          </a:solidFill>
                        </a:rPr>
                        <a:t>(a-1)(b-1)</a:t>
                      </a:r>
                      <a:endParaRPr>
                        <a:solidFill>
                          <a:srgbClr val="351C7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351C75"/>
                          </a:solidFill>
                        </a:rPr>
                        <a:t>MSAB = SSAB/((a-1)(b-1))</a:t>
                      </a:r>
                      <a:endParaRPr>
                        <a:solidFill>
                          <a:srgbClr val="351C7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351C75"/>
                          </a:solidFill>
                        </a:rPr>
                        <a:t>Fab = MSAB/ MSE</a:t>
                      </a:r>
                      <a:endParaRPr>
                        <a:solidFill>
                          <a:srgbClr val="351C7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殘差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741B47"/>
                          </a:solidFill>
                        </a:rPr>
                        <a:t>SSE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741B47"/>
                          </a:solidFill>
                        </a:rPr>
                        <a:t>ab(n-1)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741B47"/>
                          </a:solidFill>
                        </a:rPr>
                        <a:t>MSE = SSE/ (ab(n-1))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總和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C1130"/>
                          </a:solidFill>
                        </a:rPr>
                        <a:t>SST</a:t>
                      </a:r>
                      <a:endParaRPr>
                        <a:solidFill>
                          <a:srgbClr val="4C113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4C1130"/>
                          </a:solidFill>
                        </a:rPr>
                        <a:t>abn-1</a:t>
                      </a:r>
                      <a:endParaRPr>
                        <a:solidFill>
                          <a:srgbClr val="4C113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3" name="Google Shape;2183;p147"/>
          <p:cNvSpPr txBox="1"/>
          <p:nvPr/>
        </p:nvSpPr>
        <p:spPr>
          <a:xfrm>
            <a:off x="130100" y="36750"/>
            <a:ext cx="40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anrope"/>
                <a:ea typeface="Manrope"/>
                <a:cs typeface="Manrope"/>
                <a:sym typeface="Manrope"/>
              </a:rPr>
              <a:t>雙因子</a:t>
            </a:r>
            <a:r>
              <a:rPr b="1" lang="zh-TW" sz="1150">
                <a:highlight>
                  <a:srgbClr val="FFFFFF"/>
                </a:highlight>
              </a:rPr>
              <a:t>. 固定效應</a:t>
            </a:r>
            <a:r>
              <a:rPr lang="zh-TW">
                <a:latin typeface="Manrope"/>
                <a:ea typeface="Manrope"/>
                <a:cs typeface="Manrope"/>
                <a:sym typeface="Manrope"/>
              </a:rPr>
              <a:t>ANOVA表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Google Shape;2188;p14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22373" y="170850"/>
            <a:ext cx="5356278" cy="480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14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2190" name="Google Shape;2190;p148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2191" name="Google Shape;2191;p148"/>
            <p:cNvCxnSpPr>
              <a:stCxn id="2192" idx="3"/>
              <a:endCxn id="2193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94" name="Google Shape;2194;p148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2195" name="Google Shape;2195;p148"/>
              <p:cNvCxnSpPr>
                <a:stCxn id="2196" idx="3"/>
                <a:endCxn id="2197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96" name="Google Shape;2196;p148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198" name="Google Shape;2198;p148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197" name="Google Shape;2197;p148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192" name="Google Shape;2192;p148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199" name="Google Shape;2199;p148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193" name="Google Shape;2193;p148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grpSp>
        <p:nvGrpSpPr>
          <p:cNvPr id="2200" name="Google Shape;2200;p148"/>
          <p:cNvGrpSpPr/>
          <p:nvPr/>
        </p:nvGrpSpPr>
        <p:grpSpPr>
          <a:xfrm>
            <a:off x="85825" y="682417"/>
            <a:ext cx="4424101" cy="4290231"/>
            <a:chOff x="85825" y="682417"/>
            <a:chExt cx="4424101" cy="4290231"/>
          </a:xfrm>
        </p:grpSpPr>
        <p:pic>
          <p:nvPicPr>
            <p:cNvPr id="2201" name="Google Shape;2201;p148"/>
            <p:cNvPicPr preferRelativeResize="0"/>
            <p:nvPr/>
          </p:nvPicPr>
          <p:blipFill rotWithShape="1">
            <a:blip r:embed="rId3">
              <a:alphaModFix/>
            </a:blip>
            <a:srcRect b="72265" l="605" r="57349" t="9930"/>
            <a:stretch/>
          </p:blipFill>
          <p:spPr>
            <a:xfrm>
              <a:off x="85825" y="682417"/>
              <a:ext cx="4387553" cy="1665486"/>
            </a:xfrm>
            <a:prstGeom prst="rect">
              <a:avLst/>
            </a:prstGeom>
            <a:noFill/>
            <a:ln cap="flat" cmpd="sng" w="28575">
              <a:solidFill>
                <a:srgbClr val="DB634B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02" name="Google Shape;2202;p148"/>
            <p:cNvPicPr preferRelativeResize="0"/>
            <p:nvPr/>
          </p:nvPicPr>
          <p:blipFill rotWithShape="1">
            <a:blip r:embed="rId3">
              <a:alphaModFix/>
            </a:blip>
            <a:srcRect b="0" l="602" r="53735" t="94361"/>
            <a:stretch/>
          </p:blipFill>
          <p:spPr>
            <a:xfrm>
              <a:off x="122373" y="4486925"/>
              <a:ext cx="4387553" cy="485723"/>
            </a:xfrm>
            <a:prstGeom prst="rect">
              <a:avLst/>
            </a:prstGeom>
            <a:noFill/>
            <a:ln cap="flat" cmpd="sng" w="28575">
              <a:solidFill>
                <a:srgbClr val="DB634B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03" name="Google Shape;2203;p148"/>
            <p:cNvSpPr/>
            <p:nvPr/>
          </p:nvSpPr>
          <p:spPr>
            <a:xfrm>
              <a:off x="985771" y="1763477"/>
              <a:ext cx="1187100" cy="164400"/>
            </a:xfrm>
            <a:prstGeom prst="rect">
              <a:avLst/>
            </a:prstGeom>
            <a:solidFill>
              <a:srgbClr val="EDEF00">
                <a:alpha val="5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4" name="Google Shape;2204;p148"/>
          <p:cNvSpPr txBox="1"/>
          <p:nvPr/>
        </p:nvSpPr>
        <p:spPr>
          <a:xfrm>
            <a:off x="5668200" y="3070725"/>
            <a:ext cx="347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latin typeface="Open Sans"/>
                <a:ea typeface="Open Sans"/>
                <a:cs typeface="Open Sans"/>
                <a:sym typeface="Open Sans"/>
              </a:rPr>
              <a:t>Belief-Attitude-Intention Model</a:t>
            </a:r>
            <a:endParaRPr b="1" sz="1500"/>
          </a:p>
        </p:txBody>
      </p:sp>
      <p:sp>
        <p:nvSpPr>
          <p:cNvPr id="2205" name="Google Shape;2205;p148"/>
          <p:cNvSpPr txBox="1"/>
          <p:nvPr/>
        </p:nvSpPr>
        <p:spPr>
          <a:xfrm>
            <a:off x="5668200" y="3433525"/>
            <a:ext cx="347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Open Sans"/>
                <a:ea typeface="Open Sans"/>
                <a:cs typeface="Open Sans"/>
                <a:sym typeface="Open Sans"/>
              </a:rPr>
              <a:t>Izogo, E. E., &amp; Jayawardhena, C. (2018). </a:t>
            </a:r>
            <a:r>
              <a:rPr b="1" lang="zh-TW" sz="1100">
                <a:solidFill>
                  <a:srgbClr val="DB634B"/>
                </a:solidFill>
                <a:latin typeface="Open Sans"/>
                <a:ea typeface="Open Sans"/>
                <a:cs typeface="Open Sans"/>
                <a:sym typeface="Open Sans"/>
              </a:rPr>
              <a:t>Online shopping experience in an emerging e-retailing market.</a:t>
            </a:r>
            <a:r>
              <a:rPr lang="zh-TW" sz="1100">
                <a:latin typeface="Open Sans"/>
                <a:ea typeface="Open Sans"/>
                <a:cs typeface="Open Sans"/>
                <a:sym typeface="Open Sans"/>
              </a:rPr>
              <a:t> Journal of Research in Interactive Marketing.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6" name="Google Shape;2206;p148"/>
          <p:cNvSpPr txBox="1"/>
          <p:nvPr/>
        </p:nvSpPr>
        <p:spPr>
          <a:xfrm>
            <a:off x="5668200" y="1874350"/>
            <a:ext cx="347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Open Sans"/>
                <a:ea typeface="Open Sans"/>
                <a:cs typeface="Open Sans"/>
                <a:sym typeface="Open Sans"/>
              </a:rPr>
              <a:t>對於線上購物來說，美感 (Aesthetics) 中的 sensational appeals 是很重要的</a:t>
            </a:r>
            <a:endParaRPr sz="15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4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2212" name="Google Shape;2212;p149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2213" name="Google Shape;2213;p149"/>
            <p:cNvCxnSpPr>
              <a:stCxn id="2214" idx="3"/>
              <a:endCxn id="2215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216" name="Google Shape;2216;p149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2217" name="Google Shape;2217;p149"/>
              <p:cNvCxnSpPr>
                <a:stCxn id="2218" idx="3"/>
                <a:endCxn id="2219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18" name="Google Shape;2218;p149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20" name="Google Shape;2220;p149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19" name="Google Shape;2219;p149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14" name="Google Shape;2214;p149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21" name="Google Shape;2221;p149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15" name="Google Shape;2215;p149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2222" name="Google Shape;2222;p149"/>
          <p:cNvSpPr txBox="1"/>
          <p:nvPr/>
        </p:nvSpPr>
        <p:spPr>
          <a:xfrm>
            <a:off x="370800" y="1600825"/>
            <a:ext cx="8732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大量研究使用 </a:t>
            </a:r>
            <a:r>
              <a:rPr b="1" lang="zh-TW" sz="1200">
                <a:solidFill>
                  <a:srgbClr val="666666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SOR 模型</a:t>
            </a:r>
            <a:r>
              <a:rPr b="1"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及</a:t>
            </a:r>
            <a:r>
              <a:rPr b="1"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zh-TW" sz="1200">
                <a:solidFill>
                  <a:srgbClr val="666666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其決定性的情緒（pleasure, arousal）</a:t>
            </a:r>
            <a:r>
              <a:rPr b="1"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於線上購物研究，以解釋變量對消費者的購買情緒影響。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Sweeney and Wyber, 2002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lang="zh-TW" sz="12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Kim, Kim &amp; Lennon, 2009</a:t>
            </a:r>
            <a:r>
              <a:rPr lang="zh-TW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lang="zh-TW" sz="12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 et al, 2022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3" name="Google Shape;2223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50" y="2481200"/>
            <a:ext cx="7994298" cy="16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149"/>
          <p:cNvSpPr txBox="1"/>
          <p:nvPr/>
        </p:nvSpPr>
        <p:spPr>
          <a:xfrm>
            <a:off x="411300" y="4223850"/>
            <a:ext cx="8225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Kim, J. H., Kim, M., &amp; Lennon, S. J. (2009). Effects of web site atmospherics on consumer responses: music and product presentation. Direct Marketing: An International Journal.</a:t>
            </a:r>
            <a:endParaRPr sz="1000"/>
          </a:p>
        </p:txBody>
      </p:sp>
      <p:sp>
        <p:nvSpPr>
          <p:cNvPr id="2225" name="Google Shape;2225;p149"/>
          <p:cNvSpPr txBox="1"/>
          <p:nvPr>
            <p:ph type="title"/>
          </p:nvPr>
        </p:nvSpPr>
        <p:spPr>
          <a:xfrm>
            <a:off x="719925" y="32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Google Shape;2226;p149"/>
          <p:cNvSpPr txBox="1"/>
          <p:nvPr/>
        </p:nvSpPr>
        <p:spPr>
          <a:xfrm>
            <a:off x="262725" y="1117750"/>
            <a:ext cx="78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5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1500"/>
              <a:buFont typeface="Open Sans"/>
              <a:buChar char="❖"/>
            </a:pPr>
            <a:r>
              <a:rPr b="1" lang="zh-TW" sz="1500">
                <a:solidFill>
                  <a:srgbClr val="1C1D1E"/>
                </a:solidFill>
                <a:latin typeface="Open Sans"/>
                <a:ea typeface="Open Sans"/>
                <a:cs typeface="Open Sans"/>
                <a:sym typeface="Open Sans"/>
              </a:rPr>
              <a:t>從不同面向看音樂與消費的關係</a:t>
            </a:r>
            <a:endParaRPr b="1" sz="1500">
              <a:solidFill>
                <a:srgbClr val="1C1D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50"/>
          <p:cNvSpPr txBox="1"/>
          <p:nvPr>
            <p:ph type="title"/>
          </p:nvPr>
        </p:nvSpPr>
        <p:spPr>
          <a:xfrm>
            <a:off x="796125" y="32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Theoretical Framework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150"/>
          <p:cNvSpPr txBox="1"/>
          <p:nvPr/>
        </p:nvSpPr>
        <p:spPr>
          <a:xfrm>
            <a:off x="8472458" y="4358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2233" name="Google Shape;2233;p150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2234" name="Google Shape;2234;p150"/>
            <p:cNvCxnSpPr>
              <a:stCxn id="2235" idx="3"/>
              <a:endCxn id="2236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237" name="Google Shape;2237;p150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2238" name="Google Shape;2238;p150"/>
              <p:cNvCxnSpPr>
                <a:stCxn id="2239" idx="3"/>
                <a:endCxn id="2240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39" name="Google Shape;2239;p150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41" name="Google Shape;2241;p150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40" name="Google Shape;2240;p150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35" name="Google Shape;2235;p150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42" name="Google Shape;2242;p150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2236" name="Google Shape;2236;p150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grpSp>
        <p:nvGrpSpPr>
          <p:cNvPr id="2243" name="Google Shape;2243;p150"/>
          <p:cNvGrpSpPr/>
          <p:nvPr/>
        </p:nvGrpSpPr>
        <p:grpSpPr>
          <a:xfrm>
            <a:off x="281407" y="1244700"/>
            <a:ext cx="2950240" cy="940270"/>
            <a:chOff x="433825" y="4221217"/>
            <a:chExt cx="2642400" cy="1276500"/>
          </a:xfrm>
        </p:grpSpPr>
        <p:sp>
          <p:nvSpPr>
            <p:cNvPr id="2244" name="Google Shape;2244;p150"/>
            <p:cNvSpPr/>
            <p:nvPr/>
          </p:nvSpPr>
          <p:spPr>
            <a:xfrm>
              <a:off x="433825" y="4221217"/>
              <a:ext cx="2642400" cy="12765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887C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595959"/>
                  </a:solidFill>
                </a:rPr>
                <a:t> </a:t>
              </a:r>
              <a:endParaRPr b="1">
                <a:solidFill>
                  <a:srgbClr val="595959"/>
                </a:solidFill>
              </a:endParaRPr>
            </a:p>
          </p:txBody>
        </p:sp>
        <p:sp>
          <p:nvSpPr>
            <p:cNvPr id="2245" name="Google Shape;2245;p150"/>
            <p:cNvSpPr txBox="1"/>
            <p:nvPr/>
          </p:nvSpPr>
          <p:spPr>
            <a:xfrm>
              <a:off x="1054075" y="4282293"/>
              <a:ext cx="16008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ontserrat"/>
                  <a:ea typeface="Montserrat"/>
                  <a:cs typeface="Montserrat"/>
                  <a:sym typeface="Montserrat"/>
                </a:rPr>
                <a:t>因子 A: Speed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46" name="Google Shape;2246;p150"/>
            <p:cNvSpPr/>
            <p:nvPr/>
          </p:nvSpPr>
          <p:spPr>
            <a:xfrm>
              <a:off x="1907750" y="4937386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rgbClr val="887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rPr>
                <a:t>快速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47" name="Google Shape;2247;p150"/>
            <p:cNvSpPr/>
            <p:nvPr/>
          </p:nvSpPr>
          <p:spPr>
            <a:xfrm>
              <a:off x="669000" y="4937386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rgbClr val="887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rPr>
                <a:t>慢速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248" name="Google Shape;2248;p150"/>
          <p:cNvSpPr txBox="1"/>
          <p:nvPr/>
        </p:nvSpPr>
        <p:spPr>
          <a:xfrm>
            <a:off x="1350175" y="630588"/>
            <a:ext cx="7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DB634B"/>
                </a:solidFill>
                <a:latin typeface="Montserrat"/>
                <a:ea typeface="Montserrat"/>
                <a:cs typeface="Montserrat"/>
                <a:sym typeface="Montserrat"/>
              </a:rPr>
              <a:t>IV</a:t>
            </a:r>
            <a:endParaRPr b="1" sz="3000">
              <a:solidFill>
                <a:srgbClr val="DB63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9" name="Google Shape;2249;p150"/>
          <p:cNvSpPr txBox="1"/>
          <p:nvPr/>
        </p:nvSpPr>
        <p:spPr>
          <a:xfrm>
            <a:off x="4098725" y="185680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0" name="Google Shape;2250;p150"/>
          <p:cNvSpPr/>
          <p:nvPr/>
        </p:nvSpPr>
        <p:spPr>
          <a:xfrm>
            <a:off x="6106550" y="1244700"/>
            <a:ext cx="2528400" cy="310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887C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887C62"/>
                </a:solidFill>
                <a:latin typeface="Montserrat"/>
                <a:ea typeface="Montserrat"/>
                <a:cs typeface="Montserrat"/>
                <a:sym typeface="Montserrat"/>
              </a:rPr>
              <a:t>​​</a:t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887C62"/>
                </a:solidFill>
                <a:latin typeface="Montserrat"/>
                <a:ea typeface="Montserrat"/>
                <a:cs typeface="Montserrat"/>
                <a:sym typeface="Montserrat"/>
              </a:rPr>
              <a:t>我花費在「網路購物」的每 3000 元當中，我想在 Uniqlo 網站上花費________元</a:t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887C62"/>
                </a:solidFill>
                <a:latin typeface="Montserrat"/>
                <a:ea typeface="Montserrat"/>
                <a:cs typeface="Montserrat"/>
                <a:sym typeface="Montserrat"/>
              </a:rPr>
              <a:t>我花費在「服飾類商品」的每 3000 元當中，我想在 Uniqlo 網站上花費________元</a:t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87C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1" name="Google Shape;2251;p150"/>
          <p:cNvSpPr txBox="1"/>
          <p:nvPr/>
        </p:nvSpPr>
        <p:spPr>
          <a:xfrm>
            <a:off x="7027050" y="635100"/>
            <a:ext cx="7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DB634B"/>
                </a:solidFill>
                <a:latin typeface="Montserrat"/>
                <a:ea typeface="Montserrat"/>
                <a:cs typeface="Montserrat"/>
                <a:sym typeface="Montserrat"/>
              </a:rPr>
              <a:t>DV </a:t>
            </a:r>
            <a:endParaRPr b="1" sz="3000">
              <a:solidFill>
                <a:srgbClr val="DB63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2" name="Google Shape;2252;p150"/>
          <p:cNvCxnSpPr>
            <a:stCxn id="2244" idx="3"/>
          </p:cNvCxnSpPr>
          <p:nvPr/>
        </p:nvCxnSpPr>
        <p:spPr>
          <a:xfrm>
            <a:off x="3231646" y="1714835"/>
            <a:ext cx="2842500" cy="660600"/>
          </a:xfrm>
          <a:prstGeom prst="straightConnector1">
            <a:avLst/>
          </a:prstGeom>
          <a:noFill/>
          <a:ln cap="flat" cmpd="sng" w="28575">
            <a:solidFill>
              <a:srgbClr val="887C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3" name="Google Shape;2253;p150"/>
          <p:cNvCxnSpPr>
            <a:stCxn id="2254" idx="3"/>
            <a:endCxn id="2250" idx="1"/>
          </p:cNvCxnSpPr>
          <p:nvPr/>
        </p:nvCxnSpPr>
        <p:spPr>
          <a:xfrm flipH="1" rot="10800000">
            <a:off x="3231646" y="2798766"/>
            <a:ext cx="2874900" cy="44400"/>
          </a:xfrm>
          <a:prstGeom prst="straightConnector1">
            <a:avLst/>
          </a:prstGeom>
          <a:noFill/>
          <a:ln cap="flat" cmpd="sng" w="28575">
            <a:solidFill>
              <a:srgbClr val="887C6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55" name="Google Shape;2255;p150"/>
          <p:cNvGrpSpPr/>
          <p:nvPr/>
        </p:nvGrpSpPr>
        <p:grpSpPr>
          <a:xfrm>
            <a:off x="281406" y="2394627"/>
            <a:ext cx="2950240" cy="897077"/>
            <a:chOff x="433800" y="2379650"/>
            <a:chExt cx="2642400" cy="1214400"/>
          </a:xfrm>
        </p:grpSpPr>
        <p:sp>
          <p:nvSpPr>
            <p:cNvPr id="2254" name="Google Shape;2254;p150"/>
            <p:cNvSpPr/>
            <p:nvPr/>
          </p:nvSpPr>
          <p:spPr>
            <a:xfrm>
              <a:off x="433800" y="2379650"/>
              <a:ext cx="2642400" cy="12144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887C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95959"/>
                </a:solidFill>
              </a:endParaRPr>
            </a:p>
          </p:txBody>
        </p:sp>
        <p:sp>
          <p:nvSpPr>
            <p:cNvPr id="2256" name="Google Shape;2256;p150"/>
            <p:cNvSpPr txBox="1"/>
            <p:nvPr/>
          </p:nvSpPr>
          <p:spPr>
            <a:xfrm>
              <a:off x="1047075" y="2466400"/>
              <a:ext cx="1401900" cy="5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Montserrat"/>
                  <a:ea typeface="Montserrat"/>
                  <a:cs typeface="Montserrat"/>
                  <a:sym typeface="Montserrat"/>
                </a:rPr>
                <a:t>因子 B: Genre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57" name="Google Shape;2257;p150"/>
            <p:cNvSpPr/>
            <p:nvPr/>
          </p:nvSpPr>
          <p:spPr>
            <a:xfrm>
              <a:off x="1907750" y="305199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rgbClr val="887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rPr>
                <a:t>經典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58" name="Google Shape;2258;p150"/>
            <p:cNvSpPr/>
            <p:nvPr/>
          </p:nvSpPr>
          <p:spPr>
            <a:xfrm>
              <a:off x="614650" y="3051995"/>
              <a:ext cx="933300" cy="400200"/>
            </a:xfrm>
            <a:prstGeom prst="roundRect">
              <a:avLst>
                <a:gd fmla="val 16667" name="adj"/>
              </a:avLst>
            </a:prstGeom>
            <a:solidFill>
              <a:srgbClr val="887C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rPr>
                <a:t>流行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259" name="Google Shape;2259;p150"/>
          <p:cNvSpPr txBox="1"/>
          <p:nvPr/>
        </p:nvSpPr>
        <p:spPr>
          <a:xfrm>
            <a:off x="6626000" y="1464825"/>
            <a:ext cx="148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Purchase Intention</a:t>
            </a:r>
            <a:endParaRPr/>
          </a:p>
        </p:txBody>
      </p:sp>
      <p:sp>
        <p:nvSpPr>
          <p:cNvPr id="2260" name="Google Shape;2260;p150"/>
          <p:cNvSpPr/>
          <p:nvPr/>
        </p:nvSpPr>
        <p:spPr>
          <a:xfrm>
            <a:off x="279250" y="4586675"/>
            <a:ext cx="2950200" cy="393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6D9EEB"/>
                </a:solidFill>
              </a:rPr>
              <a:t>音樂介入程度；消費習慣；消費時間 </a:t>
            </a:r>
            <a:endParaRPr b="1" sz="1100">
              <a:solidFill>
                <a:srgbClr val="6D9EEB"/>
              </a:solidFill>
            </a:endParaRPr>
          </a:p>
        </p:txBody>
      </p:sp>
      <p:sp>
        <p:nvSpPr>
          <p:cNvPr id="2261" name="Google Shape;2261;p150"/>
          <p:cNvSpPr txBox="1"/>
          <p:nvPr/>
        </p:nvSpPr>
        <p:spPr>
          <a:xfrm>
            <a:off x="205200" y="4552621"/>
            <a:ext cx="73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6D9EEB"/>
                </a:solidFill>
              </a:rPr>
              <a:t>CV</a:t>
            </a:r>
            <a:endParaRPr>
              <a:solidFill>
                <a:srgbClr val="6D9EE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2" name="Google Shape;2262;p150"/>
          <p:cNvSpPr txBox="1"/>
          <p:nvPr/>
        </p:nvSpPr>
        <p:spPr>
          <a:xfrm>
            <a:off x="4073352" y="2498775"/>
            <a:ext cx="641700" cy="58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highlight>
                  <a:schemeClr val="accent2"/>
                </a:highlight>
                <a:latin typeface="Open Sans"/>
                <a:ea typeface="Open Sans"/>
                <a:cs typeface="Open Sans"/>
                <a:sym typeface="Open Sans"/>
              </a:rPr>
              <a:t>H2</a:t>
            </a:r>
            <a:endParaRPr sz="2600">
              <a:highlight>
                <a:schemeClr val="accent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3" name="Google Shape;2263;p150"/>
          <p:cNvSpPr/>
          <p:nvPr/>
        </p:nvSpPr>
        <p:spPr>
          <a:xfrm>
            <a:off x="281400" y="3542213"/>
            <a:ext cx="2950200" cy="728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887C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ontserrat"/>
                <a:ea typeface="Montserrat"/>
                <a:cs typeface="Montserrat"/>
                <a:sym typeface="Montserrat"/>
              </a:rPr>
              <a:t>Speed * Genre</a:t>
            </a:r>
            <a:endParaRPr b="1">
              <a:solidFill>
                <a:srgbClr val="595959"/>
              </a:solidFill>
            </a:endParaRPr>
          </a:p>
        </p:txBody>
      </p:sp>
      <p:cxnSp>
        <p:nvCxnSpPr>
          <p:cNvPr id="2264" name="Google Shape;2264;p150"/>
          <p:cNvCxnSpPr>
            <a:stCxn id="2263" idx="3"/>
          </p:cNvCxnSpPr>
          <p:nvPr/>
        </p:nvCxnSpPr>
        <p:spPr>
          <a:xfrm flipH="1" rot="10800000">
            <a:off x="3231600" y="3250313"/>
            <a:ext cx="2886000" cy="656100"/>
          </a:xfrm>
          <a:prstGeom prst="straightConnector1">
            <a:avLst/>
          </a:prstGeom>
          <a:noFill/>
          <a:ln cap="flat" cmpd="sng" w="28575">
            <a:solidFill>
              <a:srgbClr val="887C6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5" name="Google Shape;2265;p150"/>
          <p:cNvSpPr txBox="1"/>
          <p:nvPr/>
        </p:nvSpPr>
        <p:spPr>
          <a:xfrm>
            <a:off x="4073352" y="3317250"/>
            <a:ext cx="641700" cy="58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highlight>
                  <a:schemeClr val="accent2"/>
                </a:highlight>
                <a:latin typeface="Open Sans"/>
                <a:ea typeface="Open Sans"/>
                <a:cs typeface="Open Sans"/>
                <a:sym typeface="Open Sans"/>
              </a:rPr>
              <a:t>H3</a:t>
            </a:r>
            <a:endParaRPr sz="2600">
              <a:highlight>
                <a:schemeClr val="accent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6" name="Google Shape;2266;p150"/>
          <p:cNvSpPr txBox="1"/>
          <p:nvPr/>
        </p:nvSpPr>
        <p:spPr>
          <a:xfrm>
            <a:off x="4073352" y="1724925"/>
            <a:ext cx="641700" cy="58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highlight>
                  <a:schemeClr val="accent2"/>
                </a:highlight>
                <a:latin typeface="Open Sans"/>
                <a:ea typeface="Open Sans"/>
                <a:cs typeface="Open Sans"/>
                <a:sym typeface="Open Sans"/>
              </a:rPr>
              <a:t>H1</a:t>
            </a:r>
            <a:endParaRPr sz="2600">
              <a:highlight>
                <a:schemeClr val="accent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3"/>
          <p:cNvSpPr txBox="1"/>
          <p:nvPr>
            <p:ph type="title"/>
          </p:nvPr>
        </p:nvSpPr>
        <p:spPr>
          <a:xfrm>
            <a:off x="719925" y="4133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64B34"/>
                </a:solidFill>
                <a:latin typeface="Calibri"/>
                <a:ea typeface="Calibri"/>
                <a:cs typeface="Calibri"/>
                <a:sym typeface="Calibri"/>
              </a:rPr>
              <a:t>Methodology - Materials &amp; Procedure</a:t>
            </a:r>
            <a:endParaRPr b="1" sz="3000">
              <a:solidFill>
                <a:srgbClr val="664B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7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789" name="Google Shape;789;p73"/>
          <p:cNvGrpSpPr/>
          <p:nvPr/>
        </p:nvGrpSpPr>
        <p:grpSpPr>
          <a:xfrm>
            <a:off x="7139300" y="48675"/>
            <a:ext cx="1966986" cy="438400"/>
            <a:chOff x="7139300" y="48675"/>
            <a:chExt cx="1966986" cy="438400"/>
          </a:xfrm>
        </p:grpSpPr>
        <p:cxnSp>
          <p:nvCxnSpPr>
            <p:cNvPr id="790" name="Google Shape;790;p73"/>
            <p:cNvCxnSpPr>
              <a:stCxn id="791" idx="3"/>
              <a:endCxn id="792" idx="1"/>
            </p:cNvCxnSpPr>
            <p:nvPr/>
          </p:nvCxnSpPr>
          <p:spPr>
            <a:xfrm>
              <a:off x="7702107" y="393625"/>
              <a:ext cx="841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3" name="Google Shape;793;p73"/>
            <p:cNvGrpSpPr/>
            <p:nvPr/>
          </p:nvGrpSpPr>
          <p:grpSpPr>
            <a:xfrm>
              <a:off x="7139300" y="48675"/>
              <a:ext cx="1966986" cy="438400"/>
              <a:chOff x="5070550" y="0"/>
              <a:chExt cx="1966986" cy="438400"/>
            </a:xfrm>
          </p:grpSpPr>
          <p:cxnSp>
            <p:nvCxnSpPr>
              <p:cNvPr id="794" name="Google Shape;794;p73"/>
              <p:cNvCxnSpPr>
                <a:stCxn id="795" idx="3"/>
                <a:endCxn id="796" idx="1"/>
              </p:cNvCxnSpPr>
              <p:nvPr/>
            </p:nvCxnSpPr>
            <p:spPr>
              <a:xfrm>
                <a:off x="5633350" y="93450"/>
                <a:ext cx="84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5" name="Google Shape;795;p73"/>
              <p:cNvSpPr/>
              <p:nvPr/>
            </p:nvSpPr>
            <p:spPr>
              <a:xfrm>
                <a:off x="507055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Intro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97" name="Google Shape;797;p73"/>
              <p:cNvSpPr/>
              <p:nvPr/>
            </p:nvSpPr>
            <p:spPr>
              <a:xfrm>
                <a:off x="5772640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Literature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96" name="Google Shape;796;p73"/>
              <p:cNvSpPr/>
              <p:nvPr/>
            </p:nvSpPr>
            <p:spPr>
              <a:xfrm>
                <a:off x="6474729" y="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Framework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91" name="Google Shape;791;p73"/>
              <p:cNvSpPr/>
              <p:nvPr/>
            </p:nvSpPr>
            <p:spPr>
              <a:xfrm>
                <a:off x="5070557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800">
                    <a:solidFill>
                      <a:srgbClr val="DB634B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Method</a:t>
                </a:r>
                <a:endParaRPr b="1" sz="800">
                  <a:solidFill>
                    <a:srgbClr val="DB634B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98" name="Google Shape;798;p73"/>
              <p:cNvSpPr/>
              <p:nvPr/>
            </p:nvSpPr>
            <p:spPr>
              <a:xfrm>
                <a:off x="577264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Result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792" name="Google Shape;792;p73"/>
              <p:cNvSpPr/>
              <p:nvPr/>
            </p:nvSpPr>
            <p:spPr>
              <a:xfrm>
                <a:off x="6474736" y="251500"/>
                <a:ext cx="562800" cy="18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00">
                    <a:solidFill>
                      <a:schemeClr val="dk2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Discussion</a:t>
                </a:r>
                <a:endParaRPr sz="8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799" name="Google Shape;799;p73"/>
          <p:cNvSpPr/>
          <p:nvPr/>
        </p:nvSpPr>
        <p:spPr>
          <a:xfrm>
            <a:off x="881750" y="1899200"/>
            <a:ext cx="1028700" cy="698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前測</a:t>
            </a:r>
            <a:endParaRPr b="1" sz="1200"/>
          </a:p>
        </p:txBody>
      </p:sp>
      <p:sp>
        <p:nvSpPr>
          <p:cNvPr id="800" name="Google Shape;800;p73"/>
          <p:cNvSpPr txBox="1"/>
          <p:nvPr/>
        </p:nvSpPr>
        <p:spPr>
          <a:xfrm>
            <a:off x="545450" y="2765975"/>
            <a:ext cx="145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      測量</a:t>
            </a:r>
            <a:r>
              <a:rPr b="1" lang="zh-TW" sz="1200"/>
              <a:t>問卷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173399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zh-TW" sz="1200">
                <a:latin typeface="Manrope"/>
                <a:ea typeface="Manrope"/>
                <a:cs typeface="Manrope"/>
                <a:sym typeface="Manrope"/>
              </a:rPr>
              <a:t>消費習慣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173399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zh-TW" sz="1200">
                <a:latin typeface="Manrope"/>
                <a:ea typeface="Manrope"/>
                <a:cs typeface="Manrope"/>
                <a:sym typeface="Manrope"/>
              </a:rPr>
              <a:t>音樂偏好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01" name="Google Shape;801;p73"/>
          <p:cNvSpPr/>
          <p:nvPr/>
        </p:nvSpPr>
        <p:spPr>
          <a:xfrm>
            <a:off x="7096150" y="1899200"/>
            <a:ext cx="1028700" cy="698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後</a:t>
            </a:r>
            <a:r>
              <a:rPr b="1" lang="zh-TW" sz="1200"/>
              <a:t>測</a:t>
            </a:r>
            <a:endParaRPr b="1" sz="1200"/>
          </a:p>
        </p:txBody>
      </p:sp>
      <p:sp>
        <p:nvSpPr>
          <p:cNvPr id="802" name="Google Shape;802;p73"/>
          <p:cNvSpPr/>
          <p:nvPr/>
        </p:nvSpPr>
        <p:spPr>
          <a:xfrm>
            <a:off x="2579088" y="1899200"/>
            <a:ext cx="3848400" cy="698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實驗流程</a:t>
            </a:r>
            <a:endParaRPr b="1"/>
          </a:p>
        </p:txBody>
      </p:sp>
      <p:sp>
        <p:nvSpPr>
          <p:cNvPr id="803" name="Google Shape;803;p73"/>
          <p:cNvSpPr txBox="1"/>
          <p:nvPr/>
        </p:nvSpPr>
        <p:spPr>
          <a:xfrm>
            <a:off x="7096150" y="2765975"/>
            <a:ext cx="1105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測量</a:t>
            </a:r>
            <a:r>
              <a:rPr b="1" lang="zh-TW" sz="1200"/>
              <a:t>問卷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Willingness </a:t>
            </a:r>
            <a:endParaRPr b="1" sz="1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for paying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04" name="Google Shape;804;p73"/>
          <p:cNvSpPr txBox="1"/>
          <p:nvPr/>
        </p:nvSpPr>
        <p:spPr>
          <a:xfrm>
            <a:off x="2579100" y="3277875"/>
            <a:ext cx="38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Manrope"/>
                <a:ea typeface="Manrope"/>
                <a:cs typeface="Manrope"/>
                <a:sym typeface="Manrope"/>
              </a:rPr>
              <a:t>情境: 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鳳凰花開的季節，您準備和同學一起參加四天三夜的畢業小旅行，需要搭配服裝。Uniqlo 的服飾是流行且舒適的好選擇，您決定到 Uniqlo 的網站採買。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5" name="Google Shape;805;p73"/>
          <p:cNvSpPr/>
          <p:nvPr/>
        </p:nvSpPr>
        <p:spPr>
          <a:xfrm>
            <a:off x="2579100" y="4092375"/>
            <a:ext cx="3848400" cy="489000"/>
          </a:xfrm>
          <a:prstGeom prst="roundRect">
            <a:avLst>
              <a:gd fmla="val 16667" name="adj"/>
            </a:avLst>
          </a:prstGeom>
          <a:solidFill>
            <a:srgbClr val="E6B8AF">
              <a:alpha val="2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15 分鐘音樂 (各播放ABCD歌單)</a:t>
            </a:r>
            <a:endParaRPr sz="1200"/>
          </a:p>
        </p:txBody>
      </p:sp>
      <p:sp>
        <p:nvSpPr>
          <p:cNvPr id="806" name="Google Shape;806;p73"/>
          <p:cNvSpPr/>
          <p:nvPr/>
        </p:nvSpPr>
        <p:spPr>
          <a:xfrm>
            <a:off x="2579100" y="2713263"/>
            <a:ext cx="3848400" cy="489000"/>
          </a:xfrm>
          <a:prstGeom prst="roundRect">
            <a:avLst>
              <a:gd fmla="val 16667" name="adj"/>
            </a:avLst>
          </a:prstGeom>
          <a:solidFill>
            <a:srgbClr val="E6B8AF">
              <a:alpha val="2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逛 Uniqlo 網頁版</a:t>
            </a:r>
            <a:endParaRPr sz="1200"/>
          </a:p>
        </p:txBody>
      </p:sp>
      <p:cxnSp>
        <p:nvCxnSpPr>
          <p:cNvPr id="807" name="Google Shape;807;p73"/>
          <p:cNvCxnSpPr>
            <a:stCxn id="799" idx="3"/>
            <a:endCxn id="802" idx="1"/>
          </p:cNvCxnSpPr>
          <p:nvPr/>
        </p:nvCxnSpPr>
        <p:spPr>
          <a:xfrm>
            <a:off x="1910450" y="2248250"/>
            <a:ext cx="6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8" name="Google Shape;808;p73"/>
          <p:cNvCxnSpPr>
            <a:stCxn id="802" idx="3"/>
            <a:endCxn id="801" idx="1"/>
          </p:cNvCxnSpPr>
          <p:nvPr/>
        </p:nvCxnSpPr>
        <p:spPr>
          <a:xfrm>
            <a:off x="6427488" y="2248250"/>
            <a:ext cx="6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9" name="Google Shape;809;p73"/>
          <p:cNvSpPr txBox="1"/>
          <p:nvPr/>
        </p:nvSpPr>
        <p:spPr>
          <a:xfrm>
            <a:off x="835800" y="1285138"/>
            <a:ext cx="733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b="1" lang="zh-TW" sz="1200">
                <a:latin typeface="Manrope"/>
                <a:ea typeface="Manrope"/>
                <a:cs typeface="Manrope"/>
                <a:sym typeface="Manrope"/>
              </a:rPr>
              <a:t>Participants: </a:t>
            </a:r>
            <a:r>
              <a:rPr lang="zh-TW" sz="1200">
                <a:latin typeface="Manrope"/>
                <a:ea typeface="Manrope"/>
                <a:cs typeface="Manrope"/>
                <a:sym typeface="Manrope"/>
              </a:rPr>
              <a:t>66 人, 19-30歲, 主要來自</a:t>
            </a:r>
            <a:r>
              <a:rPr lang="zh-TW" sz="1200">
                <a:solidFill>
                  <a:srgbClr val="1C1D1E"/>
                </a:solidFill>
                <a:latin typeface="Open Sans"/>
                <a:ea typeface="Open Sans"/>
                <a:cs typeface="Open Sans"/>
                <a:sym typeface="Open Sans"/>
              </a:rPr>
              <a:t>清交 Facebook 社團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zh-TW" sz="1200">
                <a:latin typeface="Manrope"/>
                <a:ea typeface="Manrope"/>
                <a:cs typeface="Manrope"/>
                <a:sym typeface="Manrope"/>
              </a:rPr>
              <a:t>完成實驗及獲得2000元餐券的抽獎資格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